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12192000" cy="6858000"/>
  <p:embeddedFontLst>
    <p:embeddedFont>
      <p:font typeface="Quicksand"/>
      <p:regular r:id="rId54"/>
      <p:bold r:id="rId55"/>
    </p:embeddedFont>
    <p:embeddedFont>
      <p:font typeface="Quicksand SemiBold"/>
      <p:regular r:id="rId56"/>
      <p:bold r:id="rId57"/>
    </p:embeddedFont>
    <p:embeddedFont>
      <p:font typeface="Century Gothic"/>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000000"/>
          </p15:clr>
        </p15:guide>
        <p15:guide id="2" orient="horz" pos="2160">
          <p15:clr>
            <a:srgbClr val="000000"/>
          </p15:clr>
        </p15:guide>
      </p15:sldGuideLst>
    </p:ext>
    <p:ext uri="GoogleSlidesCustomDataVersion2">
      <go:slidesCustomData xmlns:go="http://customooxmlschemas.google.com/" r:id="rId62" roundtripDataSignature="AMtx7mh0Xmb8CozoVKMxw2XP7ZQ0of2b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CenturyGothic-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enturyGothic-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Quicksand-bold.fntdata"/><Relationship Id="rId10" Type="http://schemas.openxmlformats.org/officeDocument/2006/relationships/slide" Target="slides/slide5.xml"/><Relationship Id="rId54" Type="http://schemas.openxmlformats.org/officeDocument/2006/relationships/font" Target="fonts/Quicksand-regular.fntdata"/><Relationship Id="rId13" Type="http://schemas.openxmlformats.org/officeDocument/2006/relationships/slide" Target="slides/slide8.xml"/><Relationship Id="rId57" Type="http://schemas.openxmlformats.org/officeDocument/2006/relationships/font" Target="fonts/QuicksandSemiBold-bold.fntdata"/><Relationship Id="rId12" Type="http://schemas.openxmlformats.org/officeDocument/2006/relationships/slide" Target="slides/slide7.xml"/><Relationship Id="rId56" Type="http://schemas.openxmlformats.org/officeDocument/2006/relationships/font" Target="fonts/QuicksandSemiBold-regular.fntdata"/><Relationship Id="rId15" Type="http://schemas.openxmlformats.org/officeDocument/2006/relationships/slide" Target="slides/slide10.xml"/><Relationship Id="rId59" Type="http://schemas.openxmlformats.org/officeDocument/2006/relationships/font" Target="fonts/CenturyGothic-bold.fntdata"/><Relationship Id="rId14" Type="http://schemas.openxmlformats.org/officeDocument/2006/relationships/slide" Target="slides/slide9.xml"/><Relationship Id="rId58" Type="http://schemas.openxmlformats.org/officeDocument/2006/relationships/font" Target="fonts/CenturyGothic-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2d1448f67_0_57: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302d1448f67_0_57: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2d1448f67_0_74: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302d1448f67_0_74: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2d1448f67_0_81: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302d1448f67_0_81: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2d1448f67_0_88: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302d1448f67_0_88: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2d1448f67_0_95: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302d1448f67_0_95: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02d1448f67_0_102: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302d1448f67_0_102: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2d1448f67_0_11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302d1448f67_0_11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2d1448f67_0_128: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302d1448f67_0_128: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a28001f37_0_6: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30a28001f37_0_6: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02d1448f67_0_173: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302d1448f67_0_173: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2d1448f67_0_18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302d1448f67_0_18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2d1448f67_0_197: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302d1448f67_0_197: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2d1448f67_0_202: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302d1448f67_0_202: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2d1448f67_0_207: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302d1448f67_0_207: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02d1448f67_0_213: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302d1448f67_0_213: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2d1448f67_0_21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302d1448f67_0_21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302d1448f67_0_219:notes"/>
          <p:cNvSpPr txBox="1"/>
          <p:nvPr>
            <p:ph idx="12" type="sldNum"/>
          </p:nvPr>
        </p:nvSpPr>
        <p:spPr>
          <a:xfrm>
            <a:off x="6905979" y="6513910"/>
            <a:ext cx="5283300" cy="344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2d1448f67_0_226: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302d1448f67_0_226: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2d1448f67_0_234: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302d1448f67_0_234: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2d1448f67_0_241: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302d1448f67_0_241: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02d1448f67_0_271: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302d1448f67_0_271: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2d1448f67_0_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85" name="Google Shape;85;g302d1448f67_0_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2d1448f67_0_278: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302d1448f67_0_278: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02d1448f67_0_311: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302d1448f67_0_311: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2d1448f67_0_31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302d1448f67_0_31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2d1448f67_0_358: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302d1448f67_0_358: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2d1448f67_0_39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302d1448f67_0_39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302d1448f67_0_399:notes"/>
          <p:cNvSpPr txBox="1"/>
          <p:nvPr>
            <p:ph idx="12" type="sldNum"/>
          </p:nvPr>
        </p:nvSpPr>
        <p:spPr>
          <a:xfrm>
            <a:off x="6905979" y="6513910"/>
            <a:ext cx="5283300" cy="344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0411fb4bb7_0_0: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30411fb4bb7_0_0: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411fb4bb7_0_5: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30411fb4bb7_0_5: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0411fb4bb7_0_12: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30411fb4bb7_0_12: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0411fb4bb7_0_1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30411fb4bb7_0_1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9c4f73f95_0_0: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309c4f73f95_0_0: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2d1448f67_0_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2d1448f67_0_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09c4f73f95_0_12: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309c4f73f95_0_12: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09c4f73f95_0_30: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309c4f73f95_0_30: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0a28001f37_0_14: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30a28001f37_0_14: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09c4f73f95_0_42: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g309c4f73f95_0_42: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09c4f73f95_0_55: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309c4f73f95_0_55: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09c4f73f95_0_63: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309c4f73f95_0_63: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09c4f73f95_0_71: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309c4f73f95_0_71: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09c4f73f95_0_79:notes"/>
          <p:cNvSpPr txBox="1"/>
          <p:nvPr>
            <p:ph idx="1" type="body"/>
          </p:nvPr>
        </p:nvSpPr>
        <p:spPr>
          <a:xfrm>
            <a:off x="1219200" y="3300413"/>
            <a:ext cx="97536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309c4f73f95_0_79:notes"/>
          <p:cNvSpPr/>
          <p:nvPr>
            <p:ph idx="2" type="sldImg"/>
          </p:nvPr>
        </p:nvSpPr>
        <p:spPr>
          <a:xfrm>
            <a:off x="1219200" y="857250"/>
            <a:ext cx="97536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2d1448f67_0_1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2d1448f67_0_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2d1448f67_0_2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2d1448f67_0_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2d1448f67_0_2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2d1448f67_0_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a28001f37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a28001f37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2d1448f67_0_3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2d1448f67_0_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5"/>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5"/>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46" name="Shape 46"/>
        <p:cNvGrpSpPr/>
        <p:nvPr/>
      </p:nvGrpSpPr>
      <p:grpSpPr>
        <a:xfrm>
          <a:off x="0" y="0"/>
          <a:ext cx="0" cy="0"/>
          <a:chOff x="0" y="0"/>
          <a:chExt cx="0" cy="0"/>
        </a:xfrm>
      </p:grpSpPr>
      <p:sp>
        <p:nvSpPr>
          <p:cNvPr id="47" name="Google Shape;47;p14"/>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4"/>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49" name="Shape 49"/>
        <p:cNvGrpSpPr/>
        <p:nvPr/>
      </p:nvGrpSpPr>
      <p:grpSpPr>
        <a:xfrm>
          <a:off x="0" y="0"/>
          <a:ext cx="0" cy="0"/>
          <a:chOff x="0" y="0"/>
          <a:chExt cx="0" cy="0"/>
        </a:xfrm>
      </p:grpSpPr>
      <p:sp>
        <p:nvSpPr>
          <p:cNvPr id="50" name="Google Shape;50;p15"/>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1" name="Shape 51"/>
        <p:cNvGrpSpPr/>
        <p:nvPr/>
      </p:nvGrpSpPr>
      <p:grpSpPr>
        <a:xfrm>
          <a:off x="0" y="0"/>
          <a:ext cx="0" cy="0"/>
          <a:chOff x="0" y="0"/>
          <a:chExt cx="0" cy="0"/>
        </a:xfrm>
      </p:grpSpPr>
      <p:sp>
        <p:nvSpPr>
          <p:cNvPr id="52" name="Google Shape;5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icksan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6"/>
          <p:cNvSpPr txBox="1"/>
          <p:nvPr>
            <p:ph idx="1" type="body"/>
          </p:nvPr>
        </p:nvSpPr>
        <p:spPr>
          <a:xfrm>
            <a:off x="5183188" y="987429"/>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 name="Google Shape;54;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5" name="Google Shape;55;p16"/>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56" name="Shape 56"/>
        <p:cNvGrpSpPr/>
        <p:nvPr/>
      </p:nvGrpSpPr>
      <p:grpSpPr>
        <a:xfrm>
          <a:off x="0" y="0"/>
          <a:ext cx="0" cy="0"/>
          <a:chOff x="0" y="0"/>
          <a:chExt cx="0" cy="0"/>
        </a:xfrm>
      </p:grpSpPr>
      <p:sp>
        <p:nvSpPr>
          <p:cNvPr id="57" name="Google Shape;57;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icksan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7"/>
          <p:cNvSpPr/>
          <p:nvPr>
            <p:ph idx="2" type="pic"/>
          </p:nvPr>
        </p:nvSpPr>
        <p:spPr>
          <a:xfrm>
            <a:off x="5183188" y="987429"/>
            <a:ext cx="6172200" cy="4873625"/>
          </a:xfrm>
          <a:prstGeom prst="rect">
            <a:avLst/>
          </a:prstGeom>
          <a:noFill/>
          <a:ln>
            <a:noFill/>
          </a:ln>
        </p:spPr>
      </p:sp>
      <p:sp>
        <p:nvSpPr>
          <p:cNvPr id="59" name="Google Shape;59;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17"/>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61" name="Shape 61"/>
        <p:cNvGrpSpPr/>
        <p:nvPr/>
      </p:nvGrpSpPr>
      <p:grpSpPr>
        <a:xfrm>
          <a:off x="0" y="0"/>
          <a:ext cx="0" cy="0"/>
          <a:chOff x="0" y="0"/>
          <a:chExt cx="0" cy="0"/>
        </a:xfrm>
      </p:grpSpPr>
      <p:sp>
        <p:nvSpPr>
          <p:cNvPr id="62" name="Google Shape;62;p18"/>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8"/>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65" name="Shape 65"/>
        <p:cNvGrpSpPr/>
        <p:nvPr/>
      </p:nvGrpSpPr>
      <p:grpSpPr>
        <a:xfrm>
          <a:off x="0" y="0"/>
          <a:ext cx="0" cy="0"/>
          <a:chOff x="0" y="0"/>
          <a:chExt cx="0" cy="0"/>
        </a:xfrm>
      </p:grpSpPr>
      <p:sp>
        <p:nvSpPr>
          <p:cNvPr id="66" name="Google Shape;66;p19"/>
          <p:cNvSpPr txBox="1"/>
          <p:nvPr>
            <p:ph type="title"/>
          </p:nvPr>
        </p:nvSpPr>
        <p:spPr>
          <a:xfrm rot="5400000">
            <a:off x="7133433"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9"/>
          <p:cNvSpPr txBox="1"/>
          <p:nvPr>
            <p:ph idx="1" type="body"/>
          </p:nvPr>
        </p:nvSpPr>
        <p:spPr>
          <a:xfrm rot="5400000">
            <a:off x="1799433"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9"/>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2" name="Shape 12"/>
        <p:cNvGrpSpPr/>
        <p:nvPr/>
      </p:nvGrpSpPr>
      <p:grpSpPr>
        <a:xfrm>
          <a:off x="0" y="0"/>
          <a:ext cx="0" cy="0"/>
          <a:chOff x="0" y="0"/>
          <a:chExt cx="0" cy="0"/>
        </a:xfrm>
      </p:grpSpPr>
      <p:sp>
        <p:nvSpPr>
          <p:cNvPr id="13" name="Google Shape;13;p6"/>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 name="Google Shape;15;p6"/>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7"/>
          <p:cNvSpPr txBox="1"/>
          <p:nvPr>
            <p:ph type="title"/>
          </p:nvPr>
        </p:nvSpPr>
        <p:spPr>
          <a:xfrm>
            <a:off x="84841" y="2677217"/>
            <a:ext cx="6155703" cy="215873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5390"/>
              </a:buClr>
              <a:buSzPts val="4800"/>
              <a:buFont typeface="Quicksand SemiBold"/>
              <a:buNone/>
              <a:defRPr sz="4800">
                <a:solidFill>
                  <a:srgbClr val="00539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7"/>
          <p:cNvSpPr txBox="1"/>
          <p:nvPr>
            <p:ph idx="1" type="body"/>
          </p:nvPr>
        </p:nvSpPr>
        <p:spPr>
          <a:xfrm>
            <a:off x="84841" y="4846607"/>
            <a:ext cx="6155703" cy="14435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92D050"/>
              </a:buClr>
              <a:buSzPts val="2400"/>
              <a:buNone/>
              <a:defRPr sz="2400">
                <a:solidFill>
                  <a:srgbClr val="92D050"/>
                </a:solidFill>
                <a:latin typeface="Quicksand SemiBold"/>
                <a:ea typeface="Quicksand SemiBold"/>
                <a:cs typeface="Quicksand SemiBold"/>
                <a:sym typeface="Quicksand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19" name="Google Shape;19;p7"/>
          <p:cNvPicPr preferRelativeResize="0"/>
          <p:nvPr/>
        </p:nvPicPr>
        <p:blipFill>
          <a:blip r:embed="rId3">
            <a:alphaModFix/>
          </a:blip>
          <a:stretch>
            <a:fillRect/>
          </a:stretch>
        </p:blipFill>
        <p:spPr>
          <a:xfrm>
            <a:off x="10592000" y="5527075"/>
            <a:ext cx="1485600" cy="519775"/>
          </a:xfrm>
          <a:prstGeom prst="rect">
            <a:avLst/>
          </a:prstGeom>
          <a:noFill/>
          <a:ln>
            <a:noFill/>
          </a:ln>
        </p:spPr>
      </p:pic>
      <p:sp>
        <p:nvSpPr>
          <p:cNvPr id="20" name="Google Shape;20;p7"/>
          <p:cNvSpPr/>
          <p:nvPr/>
        </p:nvSpPr>
        <p:spPr>
          <a:xfrm>
            <a:off x="10573525" y="6127825"/>
            <a:ext cx="1478700" cy="591600"/>
          </a:xfrm>
          <a:prstGeom prst="rect">
            <a:avLst/>
          </a:prstGeom>
          <a:solidFill>
            <a:srgbClr val="00539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Quicksand"/>
                <a:ea typeface="Quicksand"/>
                <a:cs typeface="Quicksand"/>
                <a:sym typeface="Quicksand"/>
              </a:rPr>
              <a:t>This presentation is released by CC BY-NC-SA license</a:t>
            </a:r>
            <a:endParaRPr sz="1100">
              <a:solidFill>
                <a:srgbClr val="FFFFFF"/>
              </a:solidFill>
              <a:latin typeface="Quicksand"/>
              <a:ea typeface="Quicksand"/>
              <a:cs typeface="Quicksand"/>
              <a:sym typeface="Quicksan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titolo">
  <p:cSld name="1_Diapositiva titolo">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8"/>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9"/>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9"/>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apositiva titolo">
  <p:cSld name="3_Diapositiva titolo">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10"/>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0"/>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apositiva titolo">
  <p:cSld name="4_Diapositiva titolo">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11"/>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Quicksand SemiBol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1"/>
          <p:cNvSpPr txBox="1"/>
          <p:nvPr>
            <p:ph idx="1" type="subTitle"/>
          </p:nvPr>
        </p:nvSpPr>
        <p:spPr>
          <a:xfrm>
            <a:off x="251381" y="4960760"/>
            <a:ext cx="5338714" cy="1655762"/>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rgbClr val="FFC000"/>
              </a:buClr>
              <a:buSzPts val="2800"/>
              <a:buNone/>
              <a:defRPr sz="2800">
                <a:solidFill>
                  <a:srgbClr val="FFC000"/>
                </a:solidFill>
                <a:latin typeface="Quicksand"/>
                <a:ea typeface="Quicksand"/>
                <a:cs typeface="Quicksand"/>
                <a:sym typeface="Quicksan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2"/>
          <p:cNvSpPr txBox="1"/>
          <p:nvPr>
            <p:ph idx="12" type="sldNum"/>
          </p:nvPr>
        </p:nvSpPr>
        <p:spPr>
          <a:xfrm>
            <a:off x="7569724" y="6356354"/>
            <a:ext cx="3784076"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8" name="Google Shape;38;p12"/>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39" name="Shape 39"/>
        <p:cNvGrpSpPr/>
        <p:nvPr/>
      </p:nvGrpSpPr>
      <p:grpSpPr>
        <a:xfrm>
          <a:off x="0" y="0"/>
          <a:ext cx="0" cy="0"/>
          <a:chOff x="0" y="0"/>
          <a:chExt cx="0" cy="0"/>
        </a:xfrm>
      </p:grpSpPr>
      <p:sp>
        <p:nvSpPr>
          <p:cNvPr id="40" name="Google Shape;40;p13"/>
          <p:cNvSpPr txBox="1"/>
          <p:nvPr>
            <p:ph type="title"/>
          </p:nvPr>
        </p:nvSpPr>
        <p:spPr>
          <a:xfrm>
            <a:off x="839788"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3"/>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13"/>
          <p:cNvSpPr txBox="1"/>
          <p:nvPr>
            <p:ph idx="2" type="body"/>
          </p:nvPr>
        </p:nvSpPr>
        <p:spPr>
          <a:xfrm>
            <a:off x="839789" y="2505074"/>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3"/>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13"/>
          <p:cNvSpPr txBox="1"/>
          <p:nvPr>
            <p:ph idx="4" type="body"/>
          </p:nvPr>
        </p:nvSpPr>
        <p:spPr>
          <a:xfrm>
            <a:off x="6172202" y="2505074"/>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3"/>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icksand SemiBold"/>
              <a:buNone/>
              <a:defRPr b="0" i="0" sz="4400" u="none" cap="none" strike="noStrike">
                <a:solidFill>
                  <a:schemeClr val="dk1"/>
                </a:solidFill>
                <a:latin typeface="Quicksand SemiBold"/>
                <a:ea typeface="Quicksand SemiBold"/>
                <a:cs typeface="Quicksand SemiBold"/>
                <a:sym typeface="Quicksand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icksand"/>
                <a:ea typeface="Quicksand"/>
                <a:cs typeface="Quicksand"/>
                <a:sym typeface="Quicksa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icksand"/>
                <a:ea typeface="Quicksand"/>
                <a:cs typeface="Quicksand"/>
                <a:sym typeface="Quicksa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icksand"/>
                <a:ea typeface="Quicksand"/>
                <a:cs typeface="Quicksand"/>
                <a:sym typeface="Quicksa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icksand"/>
                <a:ea typeface="Quicksand"/>
                <a:cs typeface="Quicksand"/>
                <a:sym typeface="Quicksa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
          <p:cNvSpPr txBox="1"/>
          <p:nvPr>
            <p:ph idx="11" type="ftr"/>
          </p:nvPr>
        </p:nvSpPr>
        <p:spPr>
          <a:xfrm>
            <a:off x="1578203" y="6413084"/>
            <a:ext cx="5369351"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92D050"/>
                </a:solidFill>
                <a:latin typeface="Quicksand SemiBold"/>
                <a:ea typeface="Quicksand SemiBold"/>
                <a:cs typeface="Quicksand SemiBold"/>
                <a:sym typeface="Quicksand SemiBold"/>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hyperlink" Target="http://microformats.org/wiki/h-car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12.jpg"/><Relationship Id="rId5" Type="http://schemas.openxmlformats.org/officeDocument/2006/relationships/image" Target="../media/image11.jpg"/><Relationship Id="rId6"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www.esciencedatafactory.com/people/" TargetMode="External"/><Relationship Id="rId4" Type="http://schemas.openxmlformats.org/officeDocument/2006/relationships/hyperlink" Target="http://www.esciencedatafactory.com/people/yann_le_franc" TargetMode="External"/><Relationship Id="rId5" Type="http://schemas.openxmlformats.org/officeDocument/2006/relationships/hyperlink" Target="http://www.esciencedatafactory.com/people/yann_le_franc.rdf" TargetMode="External"/><Relationship Id="rId6" Type="http://schemas.openxmlformats.org/officeDocument/2006/relationships/hyperlink" Target="http://www.esciencedatafactory.com/people/yann_le_franc.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permid.org/onecalaisViewer" TargetMode="External"/><Relationship Id="rId4" Type="http://schemas.openxmlformats.org/officeDocument/2006/relationships/hyperlink" Target="https://www.imdb.com/title/tt3581920/" TargetMode="External"/><Relationship Id="rId5" Type="http://schemas.openxmlformats.org/officeDocument/2006/relationships/hyperlink" Target="https://ogp.m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jp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vos.openlinksw.com/owiki/wiki/VOS/VOSSparqlProtoco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251381" y="2451543"/>
            <a:ext cx="5536677"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Quicksand SemiBold"/>
              <a:buNone/>
            </a:pPr>
            <a:r>
              <a:rPr lang="en-US"/>
              <a:t>Linked Data &amp; Semantic Web</a:t>
            </a:r>
            <a:endParaRPr/>
          </a:p>
        </p:txBody>
      </p:sp>
      <p:sp>
        <p:nvSpPr>
          <p:cNvPr id="74" name="Google Shape;74;p1"/>
          <p:cNvSpPr txBox="1"/>
          <p:nvPr>
            <p:ph idx="1" type="subTitle"/>
          </p:nvPr>
        </p:nvSpPr>
        <p:spPr>
          <a:xfrm>
            <a:off x="251374" y="4960750"/>
            <a:ext cx="6333900" cy="165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C000"/>
              </a:buClr>
              <a:buSzPts val="2800"/>
              <a:buNone/>
            </a:pPr>
            <a:r>
              <a:rPr lang="en-US"/>
              <a:t>Fernando Aguilar Gómez </a:t>
            </a:r>
            <a:endParaRPr/>
          </a:p>
          <a:p>
            <a:pPr indent="0" lvl="0" marL="0" rtl="0" algn="l">
              <a:lnSpc>
                <a:spcPct val="90000"/>
              </a:lnSpc>
              <a:spcBef>
                <a:spcPts val="0"/>
              </a:spcBef>
              <a:spcAft>
                <a:spcPts val="0"/>
              </a:spcAft>
              <a:buClr>
                <a:srgbClr val="FFC000"/>
              </a:buClr>
              <a:buSzPts val="2800"/>
              <a:buNone/>
            </a:pPr>
            <a:r>
              <a:rPr lang="en-US"/>
              <a:t>CSIC (+SKILLS4EOSC fellowship)</a:t>
            </a:r>
            <a:endParaRPr/>
          </a:p>
          <a:p>
            <a:pPr indent="0" lvl="0" marL="0" rtl="0" algn="l">
              <a:lnSpc>
                <a:spcPct val="90000"/>
              </a:lnSpc>
              <a:spcBef>
                <a:spcPts val="0"/>
              </a:spcBef>
              <a:spcAft>
                <a:spcPts val="0"/>
              </a:spcAft>
              <a:buClr>
                <a:srgbClr val="FFC000"/>
              </a:buClr>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02d1448f67_0_57"/>
          <p:cNvSpPr txBox="1"/>
          <p:nvPr>
            <p:ph type="title"/>
          </p:nvPr>
        </p:nvSpPr>
        <p:spPr>
          <a:xfrm>
            <a:off x="483000" y="11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Semantic web as a component of web 3.0</a:t>
            </a:r>
            <a:endParaRPr/>
          </a:p>
        </p:txBody>
      </p:sp>
      <p:grpSp>
        <p:nvGrpSpPr>
          <p:cNvPr id="128" name="Google Shape;128;g302d1448f67_0_57"/>
          <p:cNvGrpSpPr/>
          <p:nvPr/>
        </p:nvGrpSpPr>
        <p:grpSpPr>
          <a:xfrm>
            <a:off x="218017" y="1042988"/>
            <a:ext cx="11135322" cy="5000700"/>
            <a:chOff x="0" y="0"/>
            <a:chExt cx="8351700" cy="5000700"/>
          </a:xfrm>
        </p:grpSpPr>
        <p:sp>
          <p:nvSpPr>
            <p:cNvPr id="129" name="Google Shape;129;g302d1448f67_0_57"/>
            <p:cNvSpPr/>
            <p:nvPr/>
          </p:nvSpPr>
          <p:spPr>
            <a:xfrm>
              <a:off x="3340734" y="0"/>
              <a:ext cx="1670400" cy="1000200"/>
            </a:xfrm>
            <a:prstGeom prst="trapezoid">
              <a:avLst>
                <a:gd fmla="val 83508" name="adj"/>
              </a:avLst>
            </a:prstGeom>
            <a:solidFill>
              <a:srgbClr val="599BD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302d1448f67_0_57"/>
            <p:cNvSpPr txBox="1"/>
            <p:nvPr/>
          </p:nvSpPr>
          <p:spPr>
            <a:xfrm>
              <a:off x="3477437" y="225261"/>
              <a:ext cx="1401600" cy="903000"/>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Calibri"/>
                  <a:ea typeface="Calibri"/>
                  <a:cs typeface="Calibri"/>
                  <a:sym typeface="Calibri"/>
                </a:rPr>
                <a:t>URI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95"/>
                </a:spcBef>
                <a:spcAft>
                  <a:spcPts val="0"/>
                </a:spcAft>
                <a:buClr>
                  <a:srgbClr val="000000"/>
                </a:buClr>
                <a:buSzPts val="1400"/>
                <a:buFont typeface="Arial"/>
                <a:buNone/>
              </a:pPr>
              <a:r>
                <a:rPr b="0" i="0" lang="en-US" sz="1000" u="none" cap="none" strike="noStrike">
                  <a:solidFill>
                    <a:schemeClr val="lt1"/>
                  </a:solidFill>
                  <a:latin typeface="Calibri"/>
                  <a:ea typeface="Calibri"/>
                  <a:cs typeface="Calibri"/>
                  <a:sym typeface="Calibri"/>
                </a:rPr>
                <a:t>Uniform Resource Identifier</a:t>
              </a:r>
              <a:endParaRPr b="0" i="0" sz="1000" u="none" cap="none" strike="noStrike">
                <a:solidFill>
                  <a:schemeClr val="lt1"/>
                </a:solidFill>
                <a:latin typeface="Calibri"/>
                <a:ea typeface="Calibri"/>
                <a:cs typeface="Calibri"/>
                <a:sym typeface="Calibri"/>
              </a:endParaRPr>
            </a:p>
          </p:txBody>
        </p:sp>
        <p:sp>
          <p:nvSpPr>
            <p:cNvPr id="131" name="Google Shape;131;g302d1448f67_0_57"/>
            <p:cNvSpPr/>
            <p:nvPr/>
          </p:nvSpPr>
          <p:spPr>
            <a:xfrm>
              <a:off x="2505551" y="1000125"/>
              <a:ext cx="3340800" cy="1000200"/>
            </a:xfrm>
            <a:prstGeom prst="trapezoid">
              <a:avLst>
                <a:gd fmla="val 83508" name="adj"/>
              </a:avLst>
            </a:prstGeom>
            <a:solidFill>
              <a:srgbClr val="599BD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302d1448f67_0_57"/>
            <p:cNvSpPr txBox="1"/>
            <p:nvPr/>
          </p:nvSpPr>
          <p:spPr>
            <a:xfrm>
              <a:off x="3090179" y="1000125"/>
              <a:ext cx="2171400" cy="1000200"/>
            </a:xfrm>
            <a:prstGeom prst="rect">
              <a:avLst/>
            </a:prstGeom>
            <a:noFill/>
            <a:ln>
              <a:noFill/>
            </a:ln>
          </p:spPr>
          <p:txBody>
            <a:bodyPr anchorCtr="0" anchor="ctr" bIns="24125" lIns="24125" spcFirstLastPara="1" rIns="24125" wrap="square" tIns="241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RDF</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665"/>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Resource Description Framework</a:t>
              </a:r>
              <a:endParaRPr b="0" i="0" sz="1900" u="none" cap="none" strike="noStrike">
                <a:solidFill>
                  <a:schemeClr val="lt1"/>
                </a:solidFill>
                <a:latin typeface="Calibri"/>
                <a:ea typeface="Calibri"/>
                <a:cs typeface="Calibri"/>
                <a:sym typeface="Calibri"/>
              </a:endParaRPr>
            </a:p>
          </p:txBody>
        </p:sp>
        <p:sp>
          <p:nvSpPr>
            <p:cNvPr id="133" name="Google Shape;133;g302d1448f67_0_57"/>
            <p:cNvSpPr/>
            <p:nvPr/>
          </p:nvSpPr>
          <p:spPr>
            <a:xfrm>
              <a:off x="1670367" y="2000250"/>
              <a:ext cx="5011200" cy="1000200"/>
            </a:xfrm>
            <a:prstGeom prst="trapezoid">
              <a:avLst>
                <a:gd fmla="val 83508" name="adj"/>
              </a:avLst>
            </a:prstGeom>
            <a:solidFill>
              <a:srgbClr val="599BD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302d1448f67_0_57"/>
            <p:cNvSpPr txBox="1"/>
            <p:nvPr/>
          </p:nvSpPr>
          <p:spPr>
            <a:xfrm>
              <a:off x="2547310" y="2000250"/>
              <a:ext cx="3257100" cy="1000200"/>
            </a:xfrm>
            <a:prstGeom prst="rect">
              <a:avLst/>
            </a:prstGeom>
            <a:noFill/>
            <a:ln>
              <a:noFill/>
            </a:ln>
          </p:spPr>
          <p:txBody>
            <a:bodyPr anchorCtr="0" anchor="ctr" bIns="24125" lIns="24125" spcFirstLastPara="1" rIns="24125" wrap="square" tIns="241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RDFS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665"/>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RDF Schema</a:t>
              </a:r>
              <a:endParaRPr b="0" i="0" sz="1900" u="none" cap="none" strike="noStrike">
                <a:solidFill>
                  <a:schemeClr val="lt1"/>
                </a:solidFill>
                <a:latin typeface="Calibri"/>
                <a:ea typeface="Calibri"/>
                <a:cs typeface="Calibri"/>
                <a:sym typeface="Calibri"/>
              </a:endParaRPr>
            </a:p>
          </p:txBody>
        </p:sp>
        <p:sp>
          <p:nvSpPr>
            <p:cNvPr id="135" name="Google Shape;135;g302d1448f67_0_57"/>
            <p:cNvSpPr/>
            <p:nvPr/>
          </p:nvSpPr>
          <p:spPr>
            <a:xfrm>
              <a:off x="835183" y="3000375"/>
              <a:ext cx="6681600" cy="1000200"/>
            </a:xfrm>
            <a:prstGeom prst="trapezoid">
              <a:avLst>
                <a:gd fmla="val 83508" name="adj"/>
              </a:avLst>
            </a:prstGeom>
            <a:solidFill>
              <a:srgbClr val="599BD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02d1448f67_0_57"/>
            <p:cNvSpPr txBox="1"/>
            <p:nvPr/>
          </p:nvSpPr>
          <p:spPr>
            <a:xfrm>
              <a:off x="2004440" y="3000375"/>
              <a:ext cx="4343100" cy="1000200"/>
            </a:xfrm>
            <a:prstGeom prst="rect">
              <a:avLst/>
            </a:prstGeom>
            <a:noFill/>
            <a:ln>
              <a:noFill/>
            </a:ln>
          </p:spPr>
          <p:txBody>
            <a:bodyPr anchorCtr="0" anchor="ctr" bIns="24125" lIns="24125" spcFirstLastPara="1" rIns="24125" wrap="square" tIns="241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OWL</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665"/>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Web Ontology Language</a:t>
              </a:r>
              <a:endParaRPr b="0" i="0" sz="1900" u="none" cap="none" strike="noStrike">
                <a:solidFill>
                  <a:schemeClr val="lt1"/>
                </a:solidFill>
                <a:latin typeface="Calibri"/>
                <a:ea typeface="Calibri"/>
                <a:cs typeface="Calibri"/>
                <a:sym typeface="Calibri"/>
              </a:endParaRPr>
            </a:p>
          </p:txBody>
        </p:sp>
        <p:sp>
          <p:nvSpPr>
            <p:cNvPr id="137" name="Google Shape;137;g302d1448f67_0_57"/>
            <p:cNvSpPr/>
            <p:nvPr/>
          </p:nvSpPr>
          <p:spPr>
            <a:xfrm>
              <a:off x="0" y="4000500"/>
              <a:ext cx="8351700" cy="1000200"/>
            </a:xfrm>
            <a:prstGeom prst="trapezoid">
              <a:avLst>
                <a:gd fmla="val 83508" name="adj"/>
              </a:avLst>
            </a:prstGeom>
            <a:solidFill>
              <a:srgbClr val="599BD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302d1448f67_0_57"/>
            <p:cNvSpPr txBox="1"/>
            <p:nvPr/>
          </p:nvSpPr>
          <p:spPr>
            <a:xfrm>
              <a:off x="1461571" y="4000500"/>
              <a:ext cx="5428800" cy="1000200"/>
            </a:xfrm>
            <a:prstGeom prst="rect">
              <a:avLst/>
            </a:prstGeom>
            <a:noFill/>
            <a:ln>
              <a:noFill/>
            </a:ln>
          </p:spPr>
          <p:txBody>
            <a:bodyPr anchorCtr="0" anchor="ctr" bIns="24125" lIns="24125" spcFirstLastPara="1" rIns="24125" wrap="square" tIns="241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Microformat</a:t>
              </a:r>
              <a:endParaRPr b="0" i="0" sz="1900" u="none" cap="none" strike="noStrike">
                <a:solidFill>
                  <a:schemeClr val="lt1"/>
                </a:solidFill>
                <a:latin typeface="Calibri"/>
                <a:ea typeface="Calibri"/>
                <a:cs typeface="Calibri"/>
                <a:sym typeface="Calibri"/>
              </a:endParaRPr>
            </a:p>
          </p:txBody>
        </p:sp>
      </p:grpSp>
      <p:sp>
        <p:nvSpPr>
          <p:cNvPr id="139" name="Google Shape;139;g302d1448f67_0_57"/>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0" name="Google Shape;140;g302d1448f67_0_57"/>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solidFill>
                  <a:schemeClr val="accent1"/>
                </a:solidFill>
              </a:rPr>
              <a:t>Fernando Aguilar | Linked Data | 29/10/24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302d1448f67_0_74"/>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URI</a:t>
            </a:r>
            <a:endParaRPr/>
          </a:p>
        </p:txBody>
      </p:sp>
      <p:sp>
        <p:nvSpPr>
          <p:cNvPr id="146" name="Google Shape;146;g302d1448f67_0_74"/>
          <p:cNvSpPr txBox="1"/>
          <p:nvPr>
            <p:ph idx="1" type="body"/>
          </p:nvPr>
        </p:nvSpPr>
        <p:spPr>
          <a:xfrm>
            <a:off x="733000" y="1538425"/>
            <a:ext cx="11247600" cy="4692300"/>
          </a:xfrm>
          <a:prstGeom prst="rect">
            <a:avLst/>
          </a:prstGeom>
          <a:noFill/>
          <a:ln>
            <a:noFill/>
          </a:ln>
        </p:spPr>
        <p:txBody>
          <a:bodyPr anchorCtr="0" anchor="t" bIns="45700" lIns="91425" spcFirstLastPara="1" rIns="91425" wrap="square" tIns="45700">
            <a:noAutofit/>
          </a:bodyPr>
          <a:lstStyle/>
          <a:p>
            <a:pPr indent="-260338" lvl="0" marL="228588" rtl="0" algn="l">
              <a:spcBef>
                <a:spcPts val="0"/>
              </a:spcBef>
              <a:spcAft>
                <a:spcPts val="0"/>
              </a:spcAft>
              <a:buSzPts val="2300"/>
              <a:buChar char="●"/>
            </a:pPr>
            <a:r>
              <a:rPr lang="en-US" sz="3000"/>
              <a:t>Uniform resource identifier (URI) is the way to </a:t>
            </a:r>
            <a:r>
              <a:rPr b="1" lang="en-US" sz="3000"/>
              <a:t>identify</a:t>
            </a:r>
            <a:r>
              <a:rPr lang="en-US" sz="3000"/>
              <a:t> all content points, regardless if they are a page, a text, a video, mp3, gif or a program. </a:t>
            </a:r>
            <a:r>
              <a:rPr b="1" lang="en-US" sz="3000"/>
              <a:t>Digital resource</a:t>
            </a:r>
            <a:r>
              <a:rPr lang="en-US" sz="3000"/>
              <a:t>.</a:t>
            </a:r>
            <a:endParaRPr sz="3000"/>
          </a:p>
          <a:p>
            <a:pPr indent="-260338" lvl="0" marL="228588" rtl="0" algn="l">
              <a:spcBef>
                <a:spcPts val="0"/>
              </a:spcBef>
              <a:spcAft>
                <a:spcPts val="0"/>
              </a:spcAft>
              <a:buSzPts val="2300"/>
              <a:buChar char="●"/>
            </a:pPr>
            <a:r>
              <a:rPr lang="en-US" sz="3000"/>
              <a:t>It is used to identify the resource. Without URI, we cannot talk about semantic web.</a:t>
            </a:r>
            <a:endParaRPr sz="3000"/>
          </a:p>
          <a:p>
            <a:pPr indent="-260338" lvl="0" marL="228588" rtl="0" algn="l">
              <a:spcBef>
                <a:spcPts val="0"/>
              </a:spcBef>
              <a:spcAft>
                <a:spcPts val="0"/>
              </a:spcAft>
              <a:buSzPts val="2300"/>
              <a:buChar char="●"/>
            </a:pPr>
            <a:r>
              <a:rPr lang="en-US" sz="3000"/>
              <a:t>The most common form of a URI is the address of a web page, set in a certain way: URL or Uniform Resource Locator.</a:t>
            </a:r>
            <a:endParaRPr sz="3000"/>
          </a:p>
          <a:p>
            <a:pPr indent="-260338" lvl="0" marL="228588" rtl="0" algn="l">
              <a:spcBef>
                <a:spcPts val="0"/>
              </a:spcBef>
              <a:spcAft>
                <a:spcPts val="0"/>
              </a:spcAft>
              <a:buSzPts val="2300"/>
              <a:buChar char="●"/>
            </a:pPr>
            <a:r>
              <a:rPr lang="en-US" sz="3000"/>
              <a:t>A URI describes: </a:t>
            </a:r>
            <a:endParaRPr sz="3000"/>
          </a:p>
          <a:p>
            <a:pPr indent="-260338" lvl="1" marL="685765" rtl="0" algn="l">
              <a:spcBef>
                <a:spcPts val="0"/>
              </a:spcBef>
              <a:spcAft>
                <a:spcPts val="0"/>
              </a:spcAft>
              <a:buSzPts val="2300"/>
              <a:buChar char="●"/>
            </a:pPr>
            <a:r>
              <a:rPr lang="en-US" sz="2600"/>
              <a:t>The </a:t>
            </a:r>
            <a:r>
              <a:rPr b="1" lang="en-US" sz="2600"/>
              <a:t>mechanism</a:t>
            </a:r>
            <a:r>
              <a:rPr lang="en-US" sz="2600"/>
              <a:t> for </a:t>
            </a:r>
            <a:r>
              <a:rPr b="1" lang="en-US" sz="2600"/>
              <a:t>accessing</a:t>
            </a:r>
            <a:r>
              <a:rPr lang="en-US" sz="2600"/>
              <a:t> the resource</a:t>
            </a:r>
            <a:endParaRPr sz="2600"/>
          </a:p>
          <a:p>
            <a:pPr indent="-260338" lvl="1" marL="685765" rtl="0" algn="l">
              <a:spcBef>
                <a:spcPts val="0"/>
              </a:spcBef>
              <a:spcAft>
                <a:spcPts val="0"/>
              </a:spcAft>
              <a:buSzPts val="2300"/>
              <a:buChar char="●"/>
            </a:pPr>
            <a:r>
              <a:rPr lang="en-US" sz="2600"/>
              <a:t>The server where it is </a:t>
            </a:r>
            <a:r>
              <a:rPr b="1" lang="en-US" sz="2600"/>
              <a:t>hosted</a:t>
            </a:r>
            <a:endParaRPr b="1" sz="2600"/>
          </a:p>
          <a:p>
            <a:pPr indent="0" lvl="0" marL="0" rtl="0" algn="l">
              <a:lnSpc>
                <a:spcPct val="90000"/>
              </a:lnSpc>
              <a:spcBef>
                <a:spcPts val="0"/>
              </a:spcBef>
              <a:spcAft>
                <a:spcPts val="0"/>
              </a:spcAft>
              <a:buNone/>
            </a:pPr>
            <a:r>
              <a:t/>
            </a:r>
            <a:endParaRPr sz="3200"/>
          </a:p>
        </p:txBody>
      </p:sp>
      <p:sp>
        <p:nvSpPr>
          <p:cNvPr id="147" name="Google Shape;147;g302d1448f67_0_74"/>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8" name="Google Shape;148;g302d1448f67_0_74"/>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solidFill>
                  <a:schemeClr val="accent1"/>
                </a:solidFill>
              </a:rPr>
              <a:t>Fernando Aguilar | Linked Data | 29/10/24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302d1448f67_0_81"/>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RDF</a:t>
            </a:r>
            <a:endParaRPr/>
          </a:p>
        </p:txBody>
      </p:sp>
      <p:sp>
        <p:nvSpPr>
          <p:cNvPr id="154" name="Google Shape;154;g302d1448f67_0_81"/>
          <p:cNvSpPr txBox="1"/>
          <p:nvPr>
            <p:ph idx="1" type="body"/>
          </p:nvPr>
        </p:nvSpPr>
        <p:spPr>
          <a:xfrm>
            <a:off x="250000" y="1690825"/>
            <a:ext cx="11942100" cy="4485900"/>
          </a:xfrm>
          <a:prstGeom prst="rect">
            <a:avLst/>
          </a:prstGeom>
          <a:noFill/>
          <a:ln>
            <a:noFill/>
          </a:ln>
        </p:spPr>
        <p:txBody>
          <a:bodyPr anchorCtr="0" anchor="t" bIns="45700" lIns="91425" spcFirstLastPara="1" rIns="91425" wrap="square" tIns="45700">
            <a:normAutofit/>
          </a:bodyPr>
          <a:lstStyle/>
          <a:p>
            <a:pPr indent="-247638" lvl="0" marL="228588" rtl="0" algn="l">
              <a:spcBef>
                <a:spcPts val="750"/>
              </a:spcBef>
              <a:spcAft>
                <a:spcPts val="0"/>
              </a:spcAft>
              <a:buSzPts val="2100"/>
              <a:buChar char="●"/>
            </a:pPr>
            <a:r>
              <a:rPr lang="en-US"/>
              <a:t>Resource Description Framework (RDF) of the World Wide Web Consortium (W3C) is a </a:t>
            </a:r>
            <a:r>
              <a:rPr b="1" lang="en-US"/>
              <a:t>set of specifications</a:t>
            </a:r>
            <a:r>
              <a:rPr lang="en-US"/>
              <a:t> originally designed for metadata models.</a:t>
            </a:r>
            <a:endParaRPr/>
          </a:p>
          <a:p>
            <a:pPr indent="-247638" lvl="0" marL="228588" rtl="0" algn="l">
              <a:spcBef>
                <a:spcPts val="750"/>
              </a:spcBef>
              <a:spcAft>
                <a:spcPts val="0"/>
              </a:spcAft>
              <a:buSzPts val="2100"/>
              <a:buChar char="●"/>
            </a:pPr>
            <a:r>
              <a:rPr lang="en-US"/>
              <a:t>This framework is used to represent data in the “cloud” LOD (linking open data), LD, as XML files among other formats.</a:t>
            </a:r>
            <a:endParaRPr/>
          </a:p>
          <a:p>
            <a:pPr indent="-247638" lvl="0" marL="228588" rtl="0" algn="l">
              <a:spcBef>
                <a:spcPts val="750"/>
              </a:spcBef>
              <a:spcAft>
                <a:spcPts val="0"/>
              </a:spcAft>
              <a:buSzPts val="2100"/>
              <a:buChar char="●"/>
            </a:pPr>
            <a:r>
              <a:rPr lang="en-US"/>
              <a:t>It is also a </a:t>
            </a:r>
            <a:r>
              <a:rPr b="1" lang="en-US"/>
              <a:t>way to define resources</a:t>
            </a:r>
            <a:r>
              <a:rPr lang="en-US"/>
              <a:t> using a particular framework. </a:t>
            </a:r>
            <a:endParaRPr/>
          </a:p>
          <a:p>
            <a:pPr indent="-247638" lvl="0" marL="228588" rtl="0" algn="l">
              <a:spcBef>
                <a:spcPts val="750"/>
              </a:spcBef>
              <a:spcAft>
                <a:spcPts val="0"/>
              </a:spcAft>
              <a:buSzPts val="2100"/>
              <a:buChar char="●"/>
            </a:pPr>
            <a:r>
              <a:rPr lang="en-US"/>
              <a:t>LOD: </a:t>
            </a:r>
            <a:r>
              <a:rPr b="1" lang="en-US"/>
              <a:t>Linked Open Data</a:t>
            </a:r>
            <a:r>
              <a:rPr lang="en-US"/>
              <a:t>. Data in the LOD cloud is open and freely accessible. Free in the sense that the data can be created and modified by the users themselves.</a:t>
            </a:r>
            <a:endParaRPr/>
          </a:p>
          <a:p>
            <a:pPr indent="-247638" lvl="0" marL="228588" rtl="0" algn="l">
              <a:spcBef>
                <a:spcPts val="750"/>
              </a:spcBef>
              <a:spcAft>
                <a:spcPts val="0"/>
              </a:spcAft>
              <a:buSzPts val="2100"/>
              <a:buChar char="●"/>
            </a:pPr>
            <a:r>
              <a:rPr lang="en-US"/>
              <a:t>Protegé...</a:t>
            </a:r>
            <a:endParaRPr/>
          </a:p>
        </p:txBody>
      </p:sp>
      <p:sp>
        <p:nvSpPr>
          <p:cNvPr id="155" name="Google Shape;155;g302d1448f67_0_81"/>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56" name="Google Shape;156;g302d1448f67_0_81"/>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302d1448f67_0_88"/>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RDFS</a:t>
            </a:r>
            <a:endParaRPr/>
          </a:p>
        </p:txBody>
      </p:sp>
      <p:sp>
        <p:nvSpPr>
          <p:cNvPr id="162" name="Google Shape;162;g302d1448f67_0_88"/>
          <p:cNvSpPr txBox="1"/>
          <p:nvPr>
            <p:ph idx="1" type="body"/>
          </p:nvPr>
        </p:nvSpPr>
        <p:spPr>
          <a:xfrm>
            <a:off x="134600" y="1767950"/>
            <a:ext cx="12057300" cy="4351200"/>
          </a:xfrm>
          <a:prstGeom prst="rect">
            <a:avLst/>
          </a:prstGeom>
          <a:noFill/>
          <a:ln>
            <a:noFill/>
          </a:ln>
        </p:spPr>
        <p:txBody>
          <a:bodyPr anchorCtr="0" anchor="t" bIns="45700" lIns="91425" spcFirstLastPara="1" rIns="91425" wrap="square" tIns="45700">
            <a:normAutofit/>
          </a:bodyPr>
          <a:lstStyle/>
          <a:p>
            <a:pPr indent="-273038" lvl="0" marL="228588" rtl="0" algn="l">
              <a:spcBef>
                <a:spcPts val="750"/>
              </a:spcBef>
              <a:spcAft>
                <a:spcPts val="0"/>
              </a:spcAft>
              <a:buSzPts val="2500"/>
              <a:buChar char="●"/>
            </a:pPr>
            <a:r>
              <a:rPr lang="en-US" sz="3200"/>
              <a:t>RDF </a:t>
            </a:r>
            <a:r>
              <a:rPr b="1" lang="en-US" sz="3200"/>
              <a:t>Schema</a:t>
            </a:r>
            <a:r>
              <a:rPr lang="en-US" sz="3200"/>
              <a:t> (Resource Description Framework Schema, variously abbreviated as RDFS, RDF(S), RDF-S, or RDF/S)</a:t>
            </a:r>
            <a:endParaRPr sz="3200"/>
          </a:p>
          <a:p>
            <a:pPr indent="-273038" lvl="0" marL="228588" rtl="0" algn="l">
              <a:spcBef>
                <a:spcPts val="750"/>
              </a:spcBef>
              <a:spcAft>
                <a:spcPts val="0"/>
              </a:spcAft>
              <a:buSzPts val="2500"/>
              <a:buChar char="●"/>
            </a:pPr>
            <a:r>
              <a:rPr lang="en-US" sz="3200"/>
              <a:t>A set of classes with certain properties using the “extensible knowledge representation language” RDF</a:t>
            </a:r>
            <a:endParaRPr sz="3200"/>
          </a:p>
          <a:p>
            <a:pPr indent="-273038" lvl="0" marL="228588" rtl="0" algn="l">
              <a:spcBef>
                <a:spcPts val="750"/>
              </a:spcBef>
              <a:spcAft>
                <a:spcPts val="0"/>
              </a:spcAft>
              <a:buSzPts val="2500"/>
              <a:buChar char="●"/>
            </a:pPr>
            <a:r>
              <a:rPr lang="en-US" sz="3200"/>
              <a:t>Provides </a:t>
            </a:r>
            <a:r>
              <a:rPr b="1" lang="en-US" sz="3200"/>
              <a:t>basic</a:t>
            </a:r>
            <a:r>
              <a:rPr lang="en-US" sz="3200"/>
              <a:t> elements for </a:t>
            </a:r>
            <a:r>
              <a:rPr b="1" lang="en-US" sz="3200"/>
              <a:t>describing</a:t>
            </a:r>
            <a:r>
              <a:rPr lang="en-US" sz="3200"/>
              <a:t> </a:t>
            </a:r>
            <a:r>
              <a:rPr b="1" lang="en-US" sz="3200"/>
              <a:t>ontologies</a:t>
            </a:r>
            <a:endParaRPr sz="3200"/>
          </a:p>
          <a:p>
            <a:pPr indent="-273038" lvl="0" marL="228588" rtl="0" algn="l">
              <a:spcBef>
                <a:spcPts val="750"/>
              </a:spcBef>
              <a:spcAft>
                <a:spcPts val="0"/>
              </a:spcAft>
              <a:buSzPts val="2500"/>
              <a:buChar char="●"/>
            </a:pPr>
            <a:r>
              <a:rPr lang="en-US" sz="3200"/>
              <a:t>Defines RDF structures, relationships, elements, etc. </a:t>
            </a:r>
            <a:endParaRPr sz="3200"/>
          </a:p>
          <a:p>
            <a:pPr indent="-273038" lvl="0" marL="228588" rtl="0" algn="l">
              <a:spcBef>
                <a:spcPts val="750"/>
              </a:spcBef>
              <a:spcAft>
                <a:spcPts val="0"/>
              </a:spcAft>
              <a:buSzPts val="2500"/>
              <a:buChar char="●"/>
            </a:pPr>
            <a:r>
              <a:rPr lang="en-US" sz="3200"/>
              <a:t>Semantic Extension RDF.</a:t>
            </a:r>
            <a:endParaRPr sz="3200"/>
          </a:p>
        </p:txBody>
      </p:sp>
      <p:sp>
        <p:nvSpPr>
          <p:cNvPr id="163" name="Google Shape;163;g302d1448f67_0_88"/>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4" name="Google Shape;164;g302d1448f67_0_88"/>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02d1448f67_0_95"/>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OWL - Ontology Web Language</a:t>
            </a:r>
            <a:endParaRPr/>
          </a:p>
        </p:txBody>
      </p:sp>
      <p:sp>
        <p:nvSpPr>
          <p:cNvPr id="170" name="Google Shape;170;g302d1448f67_0_95"/>
          <p:cNvSpPr txBox="1"/>
          <p:nvPr>
            <p:ph idx="1" type="body"/>
          </p:nvPr>
        </p:nvSpPr>
        <p:spPr>
          <a:xfrm>
            <a:off x="0" y="1690825"/>
            <a:ext cx="12192000" cy="4351200"/>
          </a:xfrm>
          <a:prstGeom prst="rect">
            <a:avLst/>
          </a:prstGeom>
          <a:noFill/>
          <a:ln>
            <a:noFill/>
          </a:ln>
        </p:spPr>
        <p:txBody>
          <a:bodyPr anchorCtr="0" anchor="t" bIns="45700" lIns="91425" spcFirstLastPara="1" rIns="91425" wrap="square" tIns="45700">
            <a:normAutofit/>
          </a:bodyPr>
          <a:lstStyle/>
          <a:p>
            <a:pPr indent="-247638" lvl="0" marL="228588" rtl="0" algn="l">
              <a:spcBef>
                <a:spcPts val="750"/>
              </a:spcBef>
              <a:spcAft>
                <a:spcPts val="0"/>
              </a:spcAft>
              <a:buSzPts val="2100"/>
              <a:buChar char="●"/>
            </a:pPr>
            <a:r>
              <a:rPr lang="en-US"/>
              <a:t>Ontologies define the terms used to describe and represent an area of knowledge. </a:t>
            </a:r>
            <a:endParaRPr/>
          </a:p>
          <a:p>
            <a:pPr indent="-247638" lvl="0" marL="228588" rtl="0" algn="l">
              <a:spcBef>
                <a:spcPts val="750"/>
              </a:spcBef>
              <a:spcAft>
                <a:spcPts val="0"/>
              </a:spcAft>
              <a:buSzPts val="2100"/>
              <a:buChar char="●"/>
            </a:pPr>
            <a:r>
              <a:rPr lang="en-US"/>
              <a:t>Used by people and machines share certain information under a domain (for example, an area of knowledge, such as medicine).</a:t>
            </a:r>
            <a:endParaRPr/>
          </a:p>
          <a:p>
            <a:pPr indent="-247638" lvl="0" marL="228588" rtl="0" algn="l">
              <a:spcBef>
                <a:spcPts val="750"/>
              </a:spcBef>
              <a:spcAft>
                <a:spcPts val="0"/>
              </a:spcAft>
              <a:buSzPts val="2100"/>
              <a:buChar char="●"/>
            </a:pPr>
            <a:r>
              <a:rPr lang="en-US"/>
              <a:t>OWL (Web Ontology Language) is designed to be used by applications that need to process information content instead of just presenting information to humans.</a:t>
            </a:r>
            <a:endParaRPr/>
          </a:p>
          <a:p>
            <a:pPr indent="-247638" lvl="0" marL="228588" rtl="0" algn="l">
              <a:spcBef>
                <a:spcPts val="750"/>
              </a:spcBef>
              <a:spcAft>
                <a:spcPts val="0"/>
              </a:spcAft>
              <a:buSzPts val="2100"/>
              <a:buChar char="●"/>
            </a:pPr>
            <a:r>
              <a:rPr lang="en-US"/>
              <a:t>A relationship schema is defined for specific cases (e.g., in science or for specific business applications, such as e-commerce).</a:t>
            </a:r>
            <a:endParaRPr/>
          </a:p>
          <a:p>
            <a:pPr indent="0" lvl="0" marL="0" rtl="0" algn="l">
              <a:lnSpc>
                <a:spcPct val="90000"/>
              </a:lnSpc>
              <a:spcBef>
                <a:spcPts val="750"/>
              </a:spcBef>
              <a:spcAft>
                <a:spcPts val="0"/>
              </a:spcAft>
              <a:buNone/>
            </a:pPr>
            <a:r>
              <a:t/>
            </a:r>
            <a:endParaRPr/>
          </a:p>
        </p:txBody>
      </p:sp>
      <p:sp>
        <p:nvSpPr>
          <p:cNvPr id="171" name="Google Shape;171;g302d1448f67_0_95"/>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72" name="Google Shape;172;g302d1448f67_0_95"/>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02d1448f67_0_102"/>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Microformats</a:t>
            </a:r>
            <a:endParaRPr/>
          </a:p>
        </p:txBody>
      </p:sp>
      <p:sp>
        <p:nvSpPr>
          <p:cNvPr id="178" name="Google Shape;178;g302d1448f67_0_102"/>
          <p:cNvSpPr txBox="1"/>
          <p:nvPr>
            <p:ph idx="1" type="body"/>
          </p:nvPr>
        </p:nvSpPr>
        <p:spPr>
          <a:xfrm>
            <a:off x="0" y="1471875"/>
            <a:ext cx="12104100" cy="4351200"/>
          </a:xfrm>
          <a:prstGeom prst="rect">
            <a:avLst/>
          </a:prstGeom>
          <a:noFill/>
          <a:ln>
            <a:noFill/>
          </a:ln>
        </p:spPr>
        <p:txBody>
          <a:bodyPr anchorCtr="0" anchor="t" bIns="45700" lIns="91425" spcFirstLastPara="1" rIns="91425" wrap="square" tIns="45700">
            <a:normAutofit/>
          </a:bodyPr>
          <a:lstStyle/>
          <a:p>
            <a:pPr indent="-247638" lvl="0" marL="228588" rtl="0" algn="l">
              <a:spcBef>
                <a:spcPts val="750"/>
              </a:spcBef>
              <a:spcAft>
                <a:spcPts val="0"/>
              </a:spcAft>
              <a:buSzPts val="2100"/>
              <a:buChar char="●"/>
            </a:pPr>
            <a:r>
              <a:rPr lang="en-US"/>
              <a:t>Microformats are </a:t>
            </a:r>
            <a:r>
              <a:rPr b="1" lang="en-US"/>
              <a:t>small HTML patterns</a:t>
            </a:r>
            <a:r>
              <a:rPr lang="en-US"/>
              <a:t> for representing published entities such as people, events, tags…</a:t>
            </a:r>
            <a:endParaRPr/>
          </a:p>
          <a:p>
            <a:pPr indent="-247638" lvl="0" marL="228588" rtl="0" algn="l">
              <a:spcBef>
                <a:spcPts val="750"/>
              </a:spcBef>
              <a:spcAft>
                <a:spcPts val="0"/>
              </a:spcAft>
              <a:buSzPts val="2100"/>
              <a:buChar char="●"/>
            </a:pPr>
            <a:r>
              <a:rPr lang="en-US"/>
              <a:t>Simplest and fastest way to provide an API to your web information. </a:t>
            </a:r>
            <a:endParaRPr/>
          </a:p>
          <a:p>
            <a:pPr indent="-247638" lvl="0" marL="228588" rtl="0" algn="l">
              <a:spcBef>
                <a:spcPts val="750"/>
              </a:spcBef>
              <a:spcAft>
                <a:spcPts val="0"/>
              </a:spcAft>
              <a:buSzPts val="2100"/>
              <a:buChar char="●"/>
            </a:pPr>
            <a:r>
              <a:rPr lang="en-US"/>
              <a:t>Try to solve simple problems by adapting to usage patterns </a:t>
            </a:r>
            <a:endParaRPr/>
          </a:p>
          <a:p>
            <a:pPr indent="-247638" lvl="0" marL="228588" rtl="0" algn="l">
              <a:spcBef>
                <a:spcPts val="750"/>
              </a:spcBef>
              <a:spcAft>
                <a:spcPts val="0"/>
              </a:spcAft>
              <a:buSzPts val="2100"/>
              <a:buChar char="●"/>
            </a:pPr>
            <a:r>
              <a:rPr lang="en-US"/>
              <a:t>Example: embedding relevant information on your website, for bots…</a:t>
            </a:r>
            <a:endParaRPr/>
          </a:p>
        </p:txBody>
      </p:sp>
      <p:sp>
        <p:nvSpPr>
          <p:cNvPr id="179" name="Google Shape;179;g302d1448f67_0_102"/>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80" name="Google Shape;180;g302d1448f67_0_102"/>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Microformat snapshot" id="181" name="Google Shape;181;g302d1448f67_0_102"/>
          <p:cNvPicPr preferRelativeResize="0"/>
          <p:nvPr/>
        </p:nvPicPr>
        <p:blipFill rotWithShape="1">
          <a:blip r:embed="rId3">
            <a:alphaModFix/>
          </a:blip>
          <a:srcRect b="0" l="0" r="0" t="0"/>
          <a:stretch/>
        </p:blipFill>
        <p:spPr>
          <a:xfrm>
            <a:off x="1981200" y="4062414"/>
            <a:ext cx="6372224" cy="2026660"/>
          </a:xfrm>
          <a:prstGeom prst="rect">
            <a:avLst/>
          </a:prstGeom>
          <a:noFill/>
          <a:ln>
            <a:noFill/>
          </a:ln>
          <a:effectLst>
            <a:outerShdw blurRad="292100" rotWithShape="0" algn="tl" dir="2700000" dist="139700">
              <a:srgbClr val="333333">
                <a:alpha val="63919"/>
              </a:srgbClr>
            </a:outerShdw>
          </a:effectLst>
        </p:spPr>
      </p:pic>
      <p:sp>
        <p:nvSpPr>
          <p:cNvPr id="182" name="Google Shape;182;g302d1448f67_0_102"/>
          <p:cNvSpPr/>
          <p:nvPr/>
        </p:nvSpPr>
        <p:spPr>
          <a:xfrm>
            <a:off x="8567803" y="5774233"/>
            <a:ext cx="30357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chemeClr val="dk1"/>
                </a:solidFill>
                <a:latin typeface="Calibri"/>
                <a:ea typeface="Calibri"/>
                <a:cs typeface="Calibri"/>
                <a:sym typeface="Calibri"/>
                <a:hlinkClick r:id="rId4">
                  <a:extLst>
                    <a:ext uri="{A12FA001-AC4F-418D-AE19-62706E023703}">
                      <ahyp:hlinkClr val="tx"/>
                    </a:ext>
                  </a:extLst>
                </a:hlinkClick>
              </a:rPr>
              <a:t>http://microformats.org/wiki/h-card</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02d1448f67_0_119"/>
          <p:cNvSpPr txBox="1"/>
          <p:nvPr>
            <p:ph type="title"/>
          </p:nvPr>
        </p:nvSpPr>
        <p:spPr>
          <a:xfrm>
            <a:off x="230025" y="111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Open Data 5 stars</a:t>
            </a:r>
            <a:endParaRPr/>
          </a:p>
        </p:txBody>
      </p:sp>
      <p:sp>
        <p:nvSpPr>
          <p:cNvPr id="188" name="Google Shape;188;g302d1448f67_0_119"/>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89" name="Google Shape;189;g302d1448f67_0_119"/>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5-star steps by example" id="190" name="Google Shape;190;g302d1448f67_0_119"/>
          <p:cNvPicPr preferRelativeResize="0"/>
          <p:nvPr>
            <p:ph idx="1" type="body"/>
          </p:nvPr>
        </p:nvPicPr>
        <p:blipFill rotWithShape="1">
          <a:blip r:embed="rId3">
            <a:alphaModFix/>
          </a:blip>
          <a:srcRect b="0" l="0" r="0" t="0"/>
          <a:stretch/>
        </p:blipFill>
        <p:spPr>
          <a:xfrm>
            <a:off x="2067185" y="2776690"/>
            <a:ext cx="7568700" cy="3222300"/>
          </a:xfrm>
          <a:prstGeom prst="rect">
            <a:avLst/>
          </a:prstGeom>
          <a:noFill/>
          <a:ln>
            <a:noFill/>
          </a:ln>
        </p:spPr>
      </p:pic>
      <p:sp>
        <p:nvSpPr>
          <p:cNvPr id="191" name="Google Shape;191;g302d1448f67_0_119"/>
          <p:cNvSpPr/>
          <p:nvPr/>
        </p:nvSpPr>
        <p:spPr>
          <a:xfrm>
            <a:off x="241961" y="1091101"/>
            <a:ext cx="11708100" cy="132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000">
                <a:solidFill>
                  <a:schemeClr val="dk1"/>
                </a:solidFill>
                <a:latin typeface="Quicksand"/>
                <a:ea typeface="Quicksand"/>
                <a:cs typeface="Quicksand"/>
                <a:sym typeface="Quicksand"/>
              </a:rPr>
              <a:t>Tim Berners-Lee, the inventor of the Web and initiator of Linked Data, suggested a 5-star development scheme for Open Data.</a:t>
            </a:r>
            <a:endParaRPr sz="20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US" sz="2000">
                <a:solidFill>
                  <a:schemeClr val="dk1"/>
                </a:solidFill>
                <a:latin typeface="Quicksand"/>
                <a:ea typeface="Quicksand"/>
                <a:cs typeface="Quicksand"/>
                <a:sym typeface="Quicksand"/>
              </a:rPr>
              <a:t>5 levels ranging from the lowest to the highest level of interoperability or semantic capability</a:t>
            </a:r>
            <a:endParaRPr sz="20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sz="2000">
              <a:solidFill>
                <a:schemeClr val="dk1"/>
              </a:solidFill>
              <a:latin typeface="Calibri"/>
              <a:ea typeface="Calibri"/>
              <a:cs typeface="Calibri"/>
              <a:sym typeface="Calibri"/>
            </a:endParaRPr>
          </a:p>
        </p:txBody>
      </p:sp>
      <p:sp>
        <p:nvSpPr>
          <p:cNvPr id="192" name="Google Shape;192;g302d1448f67_0_119"/>
          <p:cNvSpPr/>
          <p:nvPr/>
        </p:nvSpPr>
        <p:spPr>
          <a:xfrm>
            <a:off x="9513823" y="5737368"/>
            <a:ext cx="21465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http://5stardata.info/es/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02d1448f67_0_128"/>
          <p:cNvSpPr txBox="1"/>
          <p:nvPr>
            <p:ph type="title"/>
          </p:nvPr>
        </p:nvSpPr>
        <p:spPr>
          <a:xfrm>
            <a:off x="379550" y="189279"/>
            <a:ext cx="140208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300"/>
              <a:buFont typeface="Calibri"/>
              <a:buNone/>
            </a:pPr>
            <a:r>
              <a:rPr lang="en-US"/>
              <a:t>Open Data 5 stars</a:t>
            </a:r>
            <a:endParaRPr/>
          </a:p>
        </p:txBody>
      </p:sp>
      <p:sp>
        <p:nvSpPr>
          <p:cNvPr id="198" name="Google Shape;198;g302d1448f67_0_128"/>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99" name="Google Shape;199;g302d1448f67_0_128"/>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200" name="Google Shape;200;g302d1448f67_0_128"/>
          <p:cNvSpPr/>
          <p:nvPr/>
        </p:nvSpPr>
        <p:spPr>
          <a:xfrm>
            <a:off x="379561" y="1428368"/>
            <a:ext cx="11018700" cy="286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Quicksand"/>
                <a:ea typeface="Quicksand"/>
                <a:cs typeface="Quicksand"/>
                <a:sym typeface="Quicksand"/>
              </a:rPr>
              <a:t>★ </a:t>
            </a:r>
            <a:r>
              <a:rPr b="1" lang="en-US" sz="2400">
                <a:solidFill>
                  <a:schemeClr val="dk1"/>
                </a:solidFill>
                <a:latin typeface="Quicksand"/>
                <a:ea typeface="Quicksand"/>
                <a:cs typeface="Quicksand"/>
                <a:sym typeface="Quicksand"/>
              </a:rPr>
              <a:t>Publish</a:t>
            </a:r>
            <a:r>
              <a:rPr lang="en-US" sz="2400">
                <a:solidFill>
                  <a:schemeClr val="dk1"/>
                </a:solidFill>
                <a:latin typeface="Quicksand"/>
                <a:ea typeface="Quicksand"/>
                <a:cs typeface="Quicksand"/>
                <a:sym typeface="Quicksand"/>
              </a:rPr>
              <a:t> your data on the Web (in </a:t>
            </a:r>
            <a:r>
              <a:rPr b="1" lang="en-US" sz="2400">
                <a:solidFill>
                  <a:schemeClr val="dk1"/>
                </a:solidFill>
                <a:latin typeface="Quicksand"/>
                <a:ea typeface="Quicksand"/>
                <a:cs typeface="Quicksand"/>
                <a:sym typeface="Quicksand"/>
              </a:rPr>
              <a:t>any</a:t>
            </a:r>
            <a:r>
              <a:rPr lang="en-US" sz="2400">
                <a:solidFill>
                  <a:schemeClr val="dk1"/>
                </a:solidFill>
                <a:latin typeface="Quicksand"/>
                <a:ea typeface="Quicksand"/>
                <a:cs typeface="Quicksand"/>
                <a:sym typeface="Quicksand"/>
              </a:rPr>
              <a:t> </a:t>
            </a:r>
            <a:r>
              <a:rPr b="1" lang="en-US" sz="2400">
                <a:solidFill>
                  <a:schemeClr val="dk1"/>
                </a:solidFill>
                <a:latin typeface="Quicksand"/>
                <a:ea typeface="Quicksand"/>
                <a:cs typeface="Quicksand"/>
                <a:sym typeface="Quicksand"/>
              </a:rPr>
              <a:t>format</a:t>
            </a:r>
            <a:r>
              <a:rPr lang="en-US" sz="2400">
                <a:solidFill>
                  <a:schemeClr val="dk1"/>
                </a:solidFill>
                <a:latin typeface="Quicksand"/>
                <a:ea typeface="Quicksand"/>
                <a:cs typeface="Quicksand"/>
                <a:sym typeface="Quicksand"/>
              </a:rPr>
              <a:t>) and under an open license</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US" sz="2400">
                <a:solidFill>
                  <a:schemeClr val="dk1"/>
                </a:solidFill>
                <a:latin typeface="Quicksand"/>
                <a:ea typeface="Quicksand"/>
                <a:cs typeface="Quicksand"/>
                <a:sym typeface="Quicksand"/>
              </a:rPr>
              <a:t>★★Publish as </a:t>
            </a:r>
            <a:r>
              <a:rPr b="1" lang="en-US" sz="2400">
                <a:solidFill>
                  <a:schemeClr val="dk1"/>
                </a:solidFill>
                <a:latin typeface="Quicksand"/>
                <a:ea typeface="Quicksand"/>
                <a:cs typeface="Quicksand"/>
                <a:sym typeface="Quicksand"/>
              </a:rPr>
              <a:t>structured data</a:t>
            </a:r>
            <a:r>
              <a:rPr lang="en-US" sz="2400">
                <a:solidFill>
                  <a:schemeClr val="dk1"/>
                </a:solidFill>
                <a:latin typeface="Quicksand"/>
                <a:ea typeface="Quicksand"/>
                <a:cs typeface="Quicksand"/>
                <a:sym typeface="Quicksand"/>
              </a:rPr>
              <a:t> (e.g. Excel instead of a scanned table image)</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US" sz="2400">
                <a:solidFill>
                  <a:schemeClr val="dk1"/>
                </a:solidFill>
                <a:latin typeface="Quicksand"/>
                <a:ea typeface="Quicksand"/>
                <a:cs typeface="Quicksand"/>
                <a:sym typeface="Quicksand"/>
              </a:rPr>
              <a:t>★★★Use </a:t>
            </a:r>
            <a:r>
              <a:rPr b="1" lang="en-US" sz="2400">
                <a:solidFill>
                  <a:schemeClr val="dk1"/>
                </a:solidFill>
                <a:latin typeface="Quicksand"/>
                <a:ea typeface="Quicksand"/>
                <a:cs typeface="Quicksand"/>
                <a:sym typeface="Quicksand"/>
              </a:rPr>
              <a:t>non-proprietary</a:t>
            </a:r>
            <a:r>
              <a:rPr lang="en-US" sz="2400">
                <a:solidFill>
                  <a:schemeClr val="dk1"/>
                </a:solidFill>
                <a:latin typeface="Quicksand"/>
                <a:ea typeface="Quicksand"/>
                <a:cs typeface="Quicksand"/>
                <a:sym typeface="Quicksand"/>
              </a:rPr>
              <a:t> formats (e.g. CSV instead of Excel)</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US" sz="2400">
                <a:solidFill>
                  <a:schemeClr val="dk1"/>
                </a:solidFill>
                <a:latin typeface="Quicksand"/>
                <a:ea typeface="Quicksand"/>
                <a:cs typeface="Quicksand"/>
                <a:sym typeface="Quicksand"/>
              </a:rPr>
              <a:t>★★★★ Use </a:t>
            </a:r>
            <a:r>
              <a:rPr b="1" lang="en-US" sz="2400">
                <a:solidFill>
                  <a:schemeClr val="dk1"/>
                </a:solidFill>
                <a:latin typeface="Quicksand"/>
                <a:ea typeface="Quicksand"/>
                <a:cs typeface="Quicksand"/>
                <a:sym typeface="Quicksand"/>
              </a:rPr>
              <a:t>URIs</a:t>
            </a:r>
            <a:r>
              <a:rPr lang="en-US" sz="2400">
                <a:solidFill>
                  <a:schemeClr val="dk1"/>
                </a:solidFill>
                <a:latin typeface="Quicksand"/>
                <a:ea typeface="Quicksand"/>
                <a:cs typeface="Quicksand"/>
                <a:sym typeface="Quicksand"/>
              </a:rPr>
              <a:t> to denote things, so people can point to them</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400">
              <a:solidFill>
                <a:schemeClr val="dk1"/>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US" sz="2400">
                <a:solidFill>
                  <a:schemeClr val="dk1"/>
                </a:solidFill>
                <a:latin typeface="Quicksand"/>
                <a:ea typeface="Quicksand"/>
                <a:cs typeface="Quicksand"/>
                <a:sym typeface="Quicksand"/>
              </a:rPr>
              <a:t>★★★★★ </a:t>
            </a:r>
            <a:r>
              <a:rPr b="1" lang="en-US" sz="2400">
                <a:solidFill>
                  <a:schemeClr val="dk1"/>
                </a:solidFill>
                <a:latin typeface="Quicksand"/>
                <a:ea typeface="Quicksand"/>
                <a:cs typeface="Quicksand"/>
                <a:sym typeface="Quicksand"/>
              </a:rPr>
              <a:t>Link</a:t>
            </a:r>
            <a:r>
              <a:rPr lang="en-US" sz="2400">
                <a:solidFill>
                  <a:schemeClr val="dk1"/>
                </a:solidFill>
                <a:latin typeface="Quicksand"/>
                <a:ea typeface="Quicksand"/>
                <a:cs typeface="Quicksand"/>
                <a:sym typeface="Quicksand"/>
              </a:rPr>
              <a:t> your data to other data to provide context</a:t>
            </a:r>
            <a:endParaRPr sz="2400">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0a28001f37_0_6"/>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06" name="Google Shape;206;g30a28001f37_0_6"/>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Open data levels question at mentimeter" id="207" name="Google Shape;207;g30a28001f37_0_6"/>
          <p:cNvPicPr preferRelativeResize="0"/>
          <p:nvPr/>
        </p:nvPicPr>
        <p:blipFill>
          <a:blip r:embed="rId3">
            <a:alphaModFix/>
          </a:blip>
          <a:stretch>
            <a:fillRect/>
          </a:stretch>
        </p:blipFill>
        <p:spPr>
          <a:xfrm>
            <a:off x="152400" y="152400"/>
            <a:ext cx="11391900" cy="1162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02d1448f67_0_173"/>
          <p:cNvSpPr txBox="1"/>
          <p:nvPr>
            <p:ph type="title"/>
          </p:nvPr>
        </p:nvSpPr>
        <p:spPr>
          <a:xfrm>
            <a:off x="961300" y="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CSV Vs. RDF</a:t>
            </a:r>
            <a:endParaRPr/>
          </a:p>
        </p:txBody>
      </p:sp>
      <p:sp>
        <p:nvSpPr>
          <p:cNvPr id="213" name="Google Shape;213;g302d1448f67_0_173"/>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14" name="Google Shape;214;g302d1448f67_0_173"/>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CSV Table 1" id="215" name="Google Shape;215;g302d1448f67_0_173"/>
          <p:cNvPicPr preferRelativeResize="0"/>
          <p:nvPr/>
        </p:nvPicPr>
        <p:blipFill rotWithShape="1">
          <a:blip r:embed="rId3">
            <a:alphaModFix/>
          </a:blip>
          <a:srcRect b="0" l="0" r="0" t="0"/>
          <a:stretch/>
        </p:blipFill>
        <p:spPr>
          <a:xfrm>
            <a:off x="185585" y="3257230"/>
            <a:ext cx="3893638" cy="2686370"/>
          </a:xfrm>
          <a:prstGeom prst="rect">
            <a:avLst/>
          </a:prstGeom>
          <a:noFill/>
          <a:ln>
            <a:noFill/>
          </a:ln>
        </p:spPr>
      </p:pic>
      <p:sp>
        <p:nvSpPr>
          <p:cNvPr id="216" name="Google Shape;216;g302d1448f67_0_173"/>
          <p:cNvSpPr txBox="1"/>
          <p:nvPr/>
        </p:nvSpPr>
        <p:spPr>
          <a:xfrm>
            <a:off x="0" y="948906"/>
            <a:ext cx="65676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Quicksand"/>
                <a:ea typeface="Quicksand"/>
                <a:cs typeface="Quicksand"/>
                <a:sym typeface="Quicksand"/>
              </a:rPr>
              <a:t>Matadata</a:t>
            </a:r>
            <a:r>
              <a:rPr i="0" lang="en-US" sz="1800" u="none" cap="none" strike="noStrike">
                <a:solidFill>
                  <a:schemeClr val="dk1"/>
                </a:solidFill>
                <a:latin typeface="Quicksand"/>
                <a:ea typeface="Quicksand"/>
                <a:cs typeface="Quicksand"/>
                <a:sym typeface="Quicksand"/>
              </a:rPr>
              <a:t>:</a:t>
            </a:r>
            <a:endParaRPr i="0" sz="1400" u="none" cap="none" strike="noStrike">
              <a:solidFill>
                <a:srgbClr val="000000"/>
              </a:solidFill>
              <a:latin typeface="Quicksand"/>
              <a:ea typeface="Quicksand"/>
              <a:cs typeface="Quicksand"/>
              <a:sym typeface="Quicksand"/>
            </a:endParaRPr>
          </a:p>
          <a:p>
            <a:pPr indent="-285750" lvl="0" marL="2857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DC: Author, T</a:t>
            </a:r>
            <a:r>
              <a:rPr lang="en-US" sz="1800">
                <a:solidFill>
                  <a:schemeClr val="dk1"/>
                </a:solidFill>
                <a:latin typeface="Quicksand"/>
                <a:ea typeface="Quicksand"/>
                <a:cs typeface="Quicksand"/>
                <a:sym typeface="Quicksand"/>
              </a:rPr>
              <a:t>itle</a:t>
            </a:r>
            <a:r>
              <a:rPr i="0" lang="en-US" sz="1800" u="none" cap="none" strike="noStrike">
                <a:solidFill>
                  <a:schemeClr val="dk1"/>
                </a:solidFill>
                <a:latin typeface="Quicksand"/>
                <a:ea typeface="Quicksand"/>
                <a:cs typeface="Quicksand"/>
                <a:sym typeface="Quicksand"/>
              </a:rPr>
              <a:t>, etc.</a:t>
            </a:r>
            <a:endParaRPr i="0" sz="1400" u="none" cap="none" strike="noStrike">
              <a:solidFill>
                <a:srgbClr val="000000"/>
              </a:solidFill>
              <a:latin typeface="Quicksand"/>
              <a:ea typeface="Quicksand"/>
              <a:cs typeface="Quicksand"/>
              <a:sym typeface="Quicksand"/>
            </a:endParaRPr>
          </a:p>
          <a:p>
            <a:pPr indent="-285750" lvl="0" marL="2857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EML: </a:t>
            </a:r>
            <a:r>
              <a:rPr lang="en-US" sz="1800">
                <a:solidFill>
                  <a:schemeClr val="dk1"/>
                </a:solidFill>
                <a:latin typeface="Quicksand"/>
                <a:ea typeface="Quicksand"/>
                <a:cs typeface="Quicksand"/>
                <a:sym typeface="Quicksand"/>
              </a:rPr>
              <a:t>Administrative</a:t>
            </a:r>
            <a:r>
              <a:rPr i="0" lang="en-US" sz="1800" u="none" cap="none" strike="noStrike">
                <a:solidFill>
                  <a:schemeClr val="dk1"/>
                </a:solidFill>
                <a:latin typeface="Quicksand"/>
                <a:ea typeface="Quicksand"/>
                <a:cs typeface="Quicksand"/>
                <a:sym typeface="Quicksand"/>
              </a:rPr>
              <a:t>, Contextual, </a:t>
            </a:r>
            <a:r>
              <a:rPr lang="en-US" sz="1800">
                <a:solidFill>
                  <a:schemeClr val="dk1"/>
                </a:solidFill>
                <a:latin typeface="Quicksand"/>
                <a:ea typeface="Quicksand"/>
                <a:cs typeface="Quicksand"/>
                <a:sym typeface="Quicksand"/>
              </a:rPr>
              <a:t>S</a:t>
            </a:r>
            <a:r>
              <a:rPr i="0" lang="en-US" sz="1800" u="none" cap="none" strike="noStrike">
                <a:solidFill>
                  <a:schemeClr val="dk1"/>
                </a:solidFill>
                <a:latin typeface="Quicksand"/>
                <a:ea typeface="Quicksand"/>
                <a:cs typeface="Quicksand"/>
                <a:sym typeface="Quicksand"/>
              </a:rPr>
              <a:t>tructural.</a:t>
            </a:r>
            <a:endParaRPr i="0" sz="1400" u="none" cap="none" strike="noStrike">
              <a:solidFill>
                <a:srgbClr val="000000"/>
              </a:solidFill>
              <a:latin typeface="Quicksand"/>
              <a:ea typeface="Quicksand"/>
              <a:cs typeface="Quicksand"/>
              <a:sym typeface="Quicksand"/>
            </a:endParaRPr>
          </a:p>
          <a:p>
            <a:pPr indent="-285750" lvl="1" marL="742950" marR="0" rtl="0" algn="l">
              <a:lnSpc>
                <a:spcPct val="100000"/>
              </a:lnSpc>
              <a:spcBef>
                <a:spcPts val="0"/>
              </a:spcBef>
              <a:spcAft>
                <a:spcPts val="0"/>
              </a:spcAft>
              <a:buClr>
                <a:schemeClr val="dk1"/>
              </a:buClr>
              <a:buSzPts val="1800"/>
              <a:buFont typeface="Quicksand"/>
              <a:buChar char="•"/>
            </a:pPr>
            <a:r>
              <a:rPr lang="en-US" sz="1800">
                <a:solidFill>
                  <a:schemeClr val="dk1"/>
                </a:solidFill>
                <a:latin typeface="Quicksand"/>
                <a:ea typeface="Quicksand"/>
                <a:cs typeface="Quicksand"/>
                <a:sym typeface="Quicksand"/>
              </a:rPr>
              <a:t>Attributes</a:t>
            </a:r>
            <a:endParaRPr i="0" sz="1800" u="none" cap="none" strike="noStrike">
              <a:solidFill>
                <a:schemeClr val="dk1"/>
              </a:solidFill>
              <a:latin typeface="Quicksand"/>
              <a:ea typeface="Quicksand"/>
              <a:cs typeface="Quicksand"/>
              <a:sym typeface="Quicksand"/>
            </a:endParaRPr>
          </a:p>
          <a:p>
            <a:pPr indent="-285750" lvl="1" marL="7429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Pr</a:t>
            </a:r>
            <a:r>
              <a:rPr lang="en-US" sz="1800">
                <a:solidFill>
                  <a:schemeClr val="dk1"/>
                </a:solidFill>
                <a:latin typeface="Quicksand"/>
                <a:ea typeface="Quicksand"/>
                <a:cs typeface="Quicksand"/>
                <a:sym typeface="Quicksand"/>
              </a:rPr>
              <a:t>oject</a:t>
            </a:r>
            <a:endParaRPr i="0" sz="1400" u="none" cap="none" strike="noStrike">
              <a:solidFill>
                <a:srgbClr val="000000"/>
              </a:solidFill>
              <a:latin typeface="Quicksand"/>
              <a:ea typeface="Quicksand"/>
              <a:cs typeface="Quicksand"/>
              <a:sym typeface="Quicksand"/>
            </a:endParaRPr>
          </a:p>
          <a:p>
            <a:pPr indent="-171450" lvl="0" marL="285750" marR="0" rtl="0" algn="l">
              <a:lnSpc>
                <a:spcPct val="100000"/>
              </a:lnSpc>
              <a:spcBef>
                <a:spcPts val="0"/>
              </a:spcBef>
              <a:spcAft>
                <a:spcPts val="0"/>
              </a:spcAft>
              <a:buClr>
                <a:schemeClr val="dk1"/>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chemeClr val="dk1"/>
                </a:solidFill>
                <a:latin typeface="Quicksand"/>
                <a:ea typeface="Quicksand"/>
                <a:cs typeface="Quicksand"/>
                <a:sym typeface="Quicksand"/>
              </a:rPr>
              <a:t>Dat</a:t>
            </a:r>
            <a:r>
              <a:rPr lang="en-US" sz="1800">
                <a:solidFill>
                  <a:schemeClr val="dk1"/>
                </a:solidFill>
                <a:latin typeface="Quicksand"/>
                <a:ea typeface="Quicksand"/>
                <a:cs typeface="Quicksand"/>
                <a:sym typeface="Quicksand"/>
              </a:rPr>
              <a:t>a</a:t>
            </a:r>
            <a:endParaRPr i="0" sz="1800" u="none" cap="none" strike="noStrike">
              <a:solidFill>
                <a:schemeClr val="dk1"/>
              </a:solidFill>
              <a:latin typeface="Quicksand"/>
              <a:ea typeface="Quicksand"/>
              <a:cs typeface="Quicksand"/>
              <a:sym typeface="Quicksand"/>
            </a:endParaRPr>
          </a:p>
        </p:txBody>
      </p:sp>
      <p:sp>
        <p:nvSpPr>
          <p:cNvPr id="217" name="Google Shape;217;g302d1448f67_0_173"/>
          <p:cNvSpPr txBox="1"/>
          <p:nvPr/>
        </p:nvSpPr>
        <p:spPr>
          <a:xfrm>
            <a:off x="5911971" y="953978"/>
            <a:ext cx="6567600" cy="507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chemeClr val="dk1"/>
                </a:solidFill>
                <a:latin typeface="Quicksand"/>
                <a:ea typeface="Quicksand"/>
                <a:cs typeface="Quicksand"/>
                <a:sym typeface="Quicksand"/>
              </a:rPr>
              <a:t>Metadatos:</a:t>
            </a:r>
            <a:endParaRPr i="0" sz="1400" u="none" cap="none" strike="noStrike">
              <a:solidFill>
                <a:srgbClr val="000000"/>
              </a:solidFill>
              <a:latin typeface="Quicksand"/>
              <a:ea typeface="Quicksand"/>
              <a:cs typeface="Quicksand"/>
              <a:sym typeface="Quicksand"/>
            </a:endParaRPr>
          </a:p>
          <a:p>
            <a:pPr indent="-285750" lvl="0" marL="2857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DC: Author (URI, type:Person), T</a:t>
            </a:r>
            <a:r>
              <a:rPr lang="en-US" sz="1800">
                <a:solidFill>
                  <a:schemeClr val="dk1"/>
                </a:solidFill>
                <a:latin typeface="Quicksand"/>
                <a:ea typeface="Quicksand"/>
                <a:cs typeface="Quicksand"/>
                <a:sym typeface="Quicksand"/>
              </a:rPr>
              <a:t>i</a:t>
            </a:r>
            <a:r>
              <a:rPr i="0" lang="en-US" sz="1800" u="none" cap="none" strike="noStrike">
                <a:solidFill>
                  <a:schemeClr val="dk1"/>
                </a:solidFill>
                <a:latin typeface="Quicksand"/>
                <a:ea typeface="Quicksand"/>
                <a:cs typeface="Quicksand"/>
                <a:sym typeface="Quicksand"/>
              </a:rPr>
              <a:t>tl</a:t>
            </a:r>
            <a:r>
              <a:rPr lang="en-US" sz="1800">
                <a:solidFill>
                  <a:schemeClr val="dk1"/>
                </a:solidFill>
                <a:latin typeface="Quicksand"/>
                <a:ea typeface="Quicksand"/>
                <a:cs typeface="Quicksand"/>
                <a:sym typeface="Quicksand"/>
              </a:rPr>
              <a:t>e</a:t>
            </a:r>
            <a:r>
              <a:rPr i="0" lang="en-US" sz="1800" u="none" cap="none" strike="noStrike">
                <a:solidFill>
                  <a:schemeClr val="dk1"/>
                </a:solidFill>
                <a:latin typeface="Quicksand"/>
                <a:ea typeface="Quicksand"/>
                <a:cs typeface="Quicksand"/>
                <a:sym typeface="Quicksand"/>
              </a:rPr>
              <a:t>.</a:t>
            </a:r>
            <a:endParaRPr i="0" sz="1800" u="none" cap="none" strike="noStrike">
              <a:solidFill>
                <a:schemeClr val="dk1"/>
              </a:solidFill>
              <a:latin typeface="Quicksand"/>
              <a:ea typeface="Quicksand"/>
              <a:cs typeface="Quicksand"/>
              <a:sym typeface="Quicksand"/>
            </a:endParaRPr>
          </a:p>
          <a:p>
            <a:pPr indent="-285750" lvl="0" marL="2857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EML: Administrativ</a:t>
            </a:r>
            <a:r>
              <a:rPr lang="en-US" sz="1800">
                <a:solidFill>
                  <a:schemeClr val="dk1"/>
                </a:solidFill>
                <a:latin typeface="Quicksand"/>
                <a:ea typeface="Quicksand"/>
                <a:cs typeface="Quicksand"/>
                <a:sym typeface="Quicksand"/>
              </a:rPr>
              <a:t>e</a:t>
            </a:r>
            <a:r>
              <a:rPr i="0" lang="en-US" sz="1800" u="none" cap="none" strike="noStrike">
                <a:solidFill>
                  <a:schemeClr val="dk1"/>
                </a:solidFill>
                <a:latin typeface="Quicksand"/>
                <a:ea typeface="Quicksand"/>
                <a:cs typeface="Quicksand"/>
                <a:sym typeface="Quicksand"/>
              </a:rPr>
              <a:t>, Contextual, </a:t>
            </a:r>
            <a:r>
              <a:rPr lang="en-US" sz="1800">
                <a:solidFill>
                  <a:schemeClr val="dk1"/>
                </a:solidFill>
                <a:latin typeface="Quicksand"/>
                <a:ea typeface="Quicksand"/>
                <a:cs typeface="Quicksand"/>
                <a:sym typeface="Quicksand"/>
              </a:rPr>
              <a:t>S</a:t>
            </a:r>
            <a:r>
              <a:rPr i="0" lang="en-US" sz="1800" u="none" cap="none" strike="noStrike">
                <a:solidFill>
                  <a:schemeClr val="dk1"/>
                </a:solidFill>
                <a:latin typeface="Quicksand"/>
                <a:ea typeface="Quicksand"/>
                <a:cs typeface="Quicksand"/>
                <a:sym typeface="Quicksand"/>
              </a:rPr>
              <a:t>tructural.</a:t>
            </a:r>
            <a:endParaRPr i="0" sz="1400" u="none" cap="none" strike="noStrike">
              <a:solidFill>
                <a:srgbClr val="000000"/>
              </a:solidFill>
              <a:latin typeface="Quicksand"/>
              <a:ea typeface="Quicksand"/>
              <a:cs typeface="Quicksand"/>
              <a:sym typeface="Quicksand"/>
            </a:endParaRPr>
          </a:p>
          <a:p>
            <a:pPr indent="-285750" lvl="1" marL="7429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Attribut</a:t>
            </a:r>
            <a:r>
              <a:rPr lang="en-US" sz="1800">
                <a:solidFill>
                  <a:schemeClr val="dk1"/>
                </a:solidFill>
                <a:latin typeface="Quicksand"/>
                <a:ea typeface="Quicksand"/>
                <a:cs typeface="Quicksand"/>
                <a:sym typeface="Quicksand"/>
              </a:rPr>
              <a:t>e</a:t>
            </a:r>
            <a:r>
              <a:rPr i="0" lang="en-US" sz="1800" u="none" cap="none" strike="noStrike">
                <a:solidFill>
                  <a:schemeClr val="dk1"/>
                </a:solidFill>
                <a:latin typeface="Quicksand"/>
                <a:ea typeface="Quicksand"/>
                <a:cs typeface="Quicksand"/>
                <a:sym typeface="Quicksand"/>
              </a:rPr>
              <a:t>s (type:Press, Unit)</a:t>
            </a:r>
            <a:endParaRPr i="0" sz="1400" u="none" cap="none" strike="noStrike">
              <a:solidFill>
                <a:srgbClr val="000000"/>
              </a:solidFill>
              <a:latin typeface="Quicksand"/>
              <a:ea typeface="Quicksand"/>
              <a:cs typeface="Quicksand"/>
              <a:sym typeface="Quicksand"/>
            </a:endParaRPr>
          </a:p>
          <a:p>
            <a:pPr indent="-285750" lvl="1" marL="742950" marR="0" rtl="0" algn="l">
              <a:lnSpc>
                <a:spcPct val="100000"/>
              </a:lnSpc>
              <a:spcBef>
                <a:spcPts val="0"/>
              </a:spcBef>
              <a:spcAft>
                <a:spcPts val="0"/>
              </a:spcAft>
              <a:buClr>
                <a:schemeClr val="dk1"/>
              </a:buClr>
              <a:buSzPts val="1800"/>
              <a:buFont typeface="Quicksand"/>
              <a:buChar char="•"/>
            </a:pPr>
            <a:r>
              <a:rPr i="0" lang="en-US" sz="1800" u="none" cap="none" strike="noStrike">
                <a:solidFill>
                  <a:schemeClr val="dk1"/>
                </a:solidFill>
                <a:latin typeface="Quicksand"/>
                <a:ea typeface="Quicksand"/>
                <a:cs typeface="Quicksand"/>
                <a:sym typeface="Quicksand"/>
              </a:rPr>
              <a:t>Pro</a:t>
            </a:r>
            <a:r>
              <a:rPr lang="en-US" sz="1800">
                <a:solidFill>
                  <a:schemeClr val="dk1"/>
                </a:solidFill>
                <a:latin typeface="Quicksand"/>
                <a:ea typeface="Quicksand"/>
                <a:cs typeface="Quicksand"/>
                <a:sym typeface="Quicksand"/>
              </a:rPr>
              <a:t>j</a:t>
            </a:r>
            <a:r>
              <a:rPr i="0" lang="en-US" sz="1800" u="none" cap="none" strike="noStrike">
                <a:solidFill>
                  <a:schemeClr val="dk1"/>
                </a:solidFill>
                <a:latin typeface="Quicksand"/>
                <a:ea typeface="Quicksand"/>
                <a:cs typeface="Quicksand"/>
                <a:sym typeface="Quicksand"/>
              </a:rPr>
              <a:t>ect (type:project fundedBy EC …)</a:t>
            </a:r>
            <a:endParaRPr i="0" sz="1800" u="none" cap="none" strike="noStrike">
              <a:solidFill>
                <a:schemeClr val="dk1"/>
              </a:solidFill>
              <a:latin typeface="Quicksand"/>
              <a:ea typeface="Quicksand"/>
              <a:cs typeface="Quicksand"/>
              <a:sym typeface="Quicksand"/>
            </a:endParaRPr>
          </a:p>
          <a:p>
            <a:pPr indent="-171450" lvl="0" marL="285750" marR="0" rtl="0" algn="l">
              <a:lnSpc>
                <a:spcPct val="100000"/>
              </a:lnSpc>
              <a:spcBef>
                <a:spcPts val="0"/>
              </a:spcBef>
              <a:spcAft>
                <a:spcPts val="0"/>
              </a:spcAft>
              <a:buClr>
                <a:schemeClr val="dk1"/>
              </a:buClr>
              <a:buSzPts val="1800"/>
              <a:buFont typeface="Arial"/>
              <a:buNone/>
            </a:pPr>
            <a:r>
              <a:rPr i="0" lang="en-US" sz="1800" u="none" cap="none" strike="noStrike">
                <a:solidFill>
                  <a:schemeClr val="dk1"/>
                </a:solidFill>
                <a:latin typeface="Quicksand"/>
                <a:ea typeface="Quicksand"/>
                <a:cs typeface="Quicksand"/>
                <a:sym typeface="Quicksand"/>
              </a:rPr>
              <a:t>Linked Data &amp; Controlled Vocabularies</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chemeClr val="dk1"/>
                </a:solidFill>
                <a:latin typeface="Quicksand"/>
                <a:ea typeface="Quicksand"/>
                <a:cs typeface="Quicksand"/>
                <a:sym typeface="Quicksand"/>
              </a:rPr>
              <a:t>Dat</a:t>
            </a:r>
            <a:r>
              <a:rPr lang="en-US" sz="1800">
                <a:solidFill>
                  <a:schemeClr val="dk1"/>
                </a:solidFill>
                <a:latin typeface="Quicksand"/>
                <a:ea typeface="Quicksand"/>
                <a:cs typeface="Quicksand"/>
                <a:sym typeface="Quicksand"/>
              </a:rPr>
              <a:t>a</a:t>
            </a:r>
            <a:r>
              <a:rPr i="0" lang="en-US" sz="1800" u="none" cap="none" strike="noStrike">
                <a:solidFill>
                  <a:schemeClr val="dk1"/>
                </a:solidFill>
                <a:latin typeface="Quicksand"/>
                <a:ea typeface="Quicksand"/>
                <a:cs typeface="Quicksand"/>
                <a:sym typeface="Quicksand"/>
              </a:rPr>
              <a:t> (Machine – Human)</a:t>
            </a:r>
            <a:endParaRPr i="0" sz="1400" u="none" cap="none" strike="noStrike">
              <a:solidFill>
                <a:srgbClr val="000000"/>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Quicksand"/>
                <a:ea typeface="Quicksand"/>
                <a:cs typeface="Quicksand"/>
                <a:sym typeface="Quicksand"/>
              </a:rPr>
              <a:t>Searches: data from the same project, datasets with the same attributes, similar projects...</a:t>
            </a:r>
            <a:endParaRPr i="0" sz="1800" u="none" cap="none" strike="noStrike">
              <a:solidFill>
                <a:schemeClr val="dk1"/>
              </a:solidFill>
              <a:latin typeface="Quicksand"/>
              <a:ea typeface="Quicksand"/>
              <a:cs typeface="Quicksand"/>
              <a:sym typeface="Quicksand"/>
            </a:endParaRPr>
          </a:p>
        </p:txBody>
      </p:sp>
      <p:pic>
        <p:nvPicPr>
          <p:cNvPr descr="CSV Table 2&#10;" id="218" name="Google Shape;218;g302d1448f67_0_173"/>
          <p:cNvPicPr preferRelativeResize="0"/>
          <p:nvPr/>
        </p:nvPicPr>
        <p:blipFill rotWithShape="1">
          <a:blip r:embed="rId3">
            <a:alphaModFix/>
          </a:blip>
          <a:srcRect b="0" l="0" r="0" t="0"/>
          <a:stretch/>
        </p:blipFill>
        <p:spPr>
          <a:xfrm>
            <a:off x="6867775" y="3126150"/>
            <a:ext cx="3840676" cy="2190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icksand SemiBold"/>
              <a:buNone/>
            </a:pPr>
            <a:r>
              <a:rPr lang="en-US"/>
              <a:t>Some concepts</a:t>
            </a:r>
            <a:endParaRPr/>
          </a:p>
        </p:txBody>
      </p:sp>
      <p:sp>
        <p:nvSpPr>
          <p:cNvPr id="80" name="Google Shape;80;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68300" lvl="0" marL="457200" rtl="0" algn="l">
              <a:spcBef>
                <a:spcPts val="0"/>
              </a:spcBef>
              <a:spcAft>
                <a:spcPts val="0"/>
              </a:spcAft>
              <a:buSzPts val="2200"/>
              <a:buChar char="•"/>
            </a:pPr>
            <a:r>
              <a:rPr b="1" lang="en-US" sz="3200"/>
              <a:t>HTTP</a:t>
            </a:r>
            <a:r>
              <a:rPr lang="en-US" sz="3200"/>
              <a:t> Protocol</a:t>
            </a:r>
            <a:endParaRPr sz="3200"/>
          </a:p>
          <a:p>
            <a:pPr indent="-368300" lvl="0" marL="457200" rtl="0" algn="l">
              <a:spcBef>
                <a:spcPts val="0"/>
              </a:spcBef>
              <a:spcAft>
                <a:spcPts val="0"/>
              </a:spcAft>
              <a:buSzPts val="2200"/>
              <a:buChar char="•"/>
            </a:pPr>
            <a:r>
              <a:rPr lang="en-US" sz="3200"/>
              <a:t>Persistent Identifiers (</a:t>
            </a:r>
            <a:r>
              <a:rPr b="1" lang="en-US" sz="3200"/>
              <a:t>PIDs</a:t>
            </a:r>
            <a:r>
              <a:rPr lang="en-US" sz="3200"/>
              <a:t>) – URI (Uniform Resource Identifier)</a:t>
            </a:r>
            <a:endParaRPr sz="3200"/>
          </a:p>
          <a:p>
            <a:pPr indent="-368300" lvl="0" marL="457200" rtl="0" algn="l">
              <a:spcBef>
                <a:spcPts val="0"/>
              </a:spcBef>
              <a:spcAft>
                <a:spcPts val="0"/>
              </a:spcAft>
              <a:buSzPts val="2200"/>
              <a:buChar char="•"/>
            </a:pPr>
            <a:r>
              <a:rPr lang="en-US" sz="3200"/>
              <a:t>Metadata</a:t>
            </a:r>
            <a:endParaRPr sz="3200"/>
          </a:p>
          <a:p>
            <a:pPr indent="-368300" lvl="0" marL="457200" rtl="0" algn="l">
              <a:spcBef>
                <a:spcPts val="0"/>
              </a:spcBef>
              <a:spcAft>
                <a:spcPts val="0"/>
              </a:spcAft>
              <a:buSzPts val="2200"/>
              <a:buChar char="•"/>
            </a:pPr>
            <a:r>
              <a:rPr b="1" lang="en-US" sz="3200"/>
              <a:t>Formats</a:t>
            </a:r>
            <a:r>
              <a:rPr lang="en-US" sz="3200"/>
              <a:t>: XML, HTML, JSON</a:t>
            </a:r>
            <a:endParaRPr sz="3200"/>
          </a:p>
        </p:txBody>
      </p:sp>
      <p:pic>
        <p:nvPicPr>
          <p:cNvPr id="81" name="Google Shape;81;p2"/>
          <p:cNvPicPr preferRelativeResize="0"/>
          <p:nvPr/>
        </p:nvPicPr>
        <p:blipFill>
          <a:blip r:embed="rId3">
            <a:alphaModFix/>
          </a:blip>
          <a:stretch>
            <a:fillRect/>
          </a:stretch>
        </p:blipFill>
        <p:spPr>
          <a:xfrm>
            <a:off x="9309725" y="2827526"/>
            <a:ext cx="1985450" cy="1202950"/>
          </a:xfrm>
          <a:prstGeom prst="rect">
            <a:avLst/>
          </a:prstGeom>
          <a:noFill/>
          <a:ln>
            <a:noFill/>
          </a:ln>
        </p:spPr>
      </p:pic>
      <p:sp>
        <p:nvSpPr>
          <p:cNvPr id="82" name="Google Shape;82;p2"/>
          <p:cNvSpPr txBox="1"/>
          <p:nvPr/>
        </p:nvSpPr>
        <p:spPr>
          <a:xfrm>
            <a:off x="1578203" y="6413084"/>
            <a:ext cx="5369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rgbClr val="92D050"/>
                </a:solidFill>
                <a:latin typeface="Quicksand SemiBold"/>
                <a:ea typeface="Quicksand SemiBold"/>
                <a:cs typeface="Quicksand SemiBold"/>
                <a:sym typeface="Quicksand SemiBold"/>
              </a:rPr>
              <a:t>Fernando Aguilar | Linked Data | 29/10/24</a:t>
            </a:r>
            <a:endParaRPr sz="1200">
              <a:solidFill>
                <a:srgbClr val="92D050"/>
              </a:solidFill>
              <a:latin typeface="Quicksand SemiBold"/>
              <a:ea typeface="Quicksand SemiBold"/>
              <a:cs typeface="Quicksand SemiBold"/>
              <a:sym typeface="Quicksan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Semantic web 2011" id="223" name="Google Shape;223;g302d1448f67_0_189"/>
          <p:cNvPicPr preferRelativeResize="0"/>
          <p:nvPr/>
        </p:nvPicPr>
        <p:blipFill rotWithShape="1">
          <a:blip r:embed="rId3">
            <a:alphaModFix/>
          </a:blip>
          <a:srcRect b="0" l="0" r="0" t="0"/>
          <a:stretch/>
        </p:blipFill>
        <p:spPr>
          <a:xfrm>
            <a:off x="1737395" y="1657478"/>
            <a:ext cx="7733742" cy="5099720"/>
          </a:xfrm>
          <a:prstGeom prst="rect">
            <a:avLst/>
          </a:prstGeom>
          <a:noFill/>
          <a:ln>
            <a:noFill/>
          </a:ln>
        </p:spPr>
      </p:pic>
      <p:pic>
        <p:nvPicPr>
          <p:cNvPr descr="cropped-blog_title.jpg" id="224" name="Google Shape;224;g302d1448f67_0_189"/>
          <p:cNvPicPr preferRelativeResize="0"/>
          <p:nvPr/>
        </p:nvPicPr>
        <p:blipFill rotWithShape="1">
          <a:blip r:embed="rId4">
            <a:alphaModFix/>
          </a:blip>
          <a:srcRect b="36644" l="26609" r="25678" t="0"/>
          <a:stretch/>
        </p:blipFill>
        <p:spPr>
          <a:xfrm>
            <a:off x="197932" y="1047365"/>
            <a:ext cx="5816971" cy="1220226"/>
          </a:xfrm>
          <a:prstGeom prst="rect">
            <a:avLst/>
          </a:prstGeom>
          <a:noFill/>
          <a:ln>
            <a:noFill/>
          </a:ln>
        </p:spPr>
      </p:pic>
      <p:pic>
        <p:nvPicPr>
          <p:cNvPr descr="RDFLogo.jpeg" id="225" name="Google Shape;225;g302d1448f67_0_189"/>
          <p:cNvPicPr preferRelativeResize="0"/>
          <p:nvPr/>
        </p:nvPicPr>
        <p:blipFill rotWithShape="1">
          <a:blip r:embed="rId5">
            <a:alphaModFix/>
          </a:blip>
          <a:srcRect b="0" l="0" r="0" t="0"/>
          <a:stretch/>
        </p:blipFill>
        <p:spPr>
          <a:xfrm>
            <a:off x="10270401" y="1048393"/>
            <a:ext cx="1193800" cy="1295400"/>
          </a:xfrm>
          <a:prstGeom prst="rect">
            <a:avLst/>
          </a:prstGeom>
          <a:noFill/>
          <a:ln>
            <a:noFill/>
          </a:ln>
        </p:spPr>
      </p:pic>
      <p:pic>
        <p:nvPicPr>
          <p:cNvPr descr="post-125-1262523492.jpg" id="226" name="Google Shape;226;g302d1448f67_0_189"/>
          <p:cNvPicPr preferRelativeResize="0"/>
          <p:nvPr/>
        </p:nvPicPr>
        <p:blipFill rotWithShape="1">
          <a:blip r:embed="rId6">
            <a:alphaModFix/>
          </a:blip>
          <a:srcRect b="0" l="0" r="0" t="0"/>
          <a:stretch/>
        </p:blipFill>
        <p:spPr>
          <a:xfrm>
            <a:off x="286264" y="5461000"/>
            <a:ext cx="935712" cy="1130299"/>
          </a:xfrm>
          <a:prstGeom prst="rect">
            <a:avLst/>
          </a:prstGeom>
          <a:noFill/>
          <a:ln>
            <a:noFill/>
          </a:ln>
        </p:spPr>
      </p:pic>
      <p:sp>
        <p:nvSpPr>
          <p:cNvPr id="227" name="Google Shape;227;g302d1448f67_0_189"/>
          <p:cNvSpPr txBox="1"/>
          <p:nvPr/>
        </p:nvSpPr>
        <p:spPr>
          <a:xfrm>
            <a:off x="286264" y="182394"/>
            <a:ext cx="11762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Semantic web – Linked Data</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SEmantic web 2009" id="232" name="Google Shape;232;g302d1448f67_0_197"/>
          <p:cNvPicPr preferRelativeResize="0"/>
          <p:nvPr/>
        </p:nvPicPr>
        <p:blipFill rotWithShape="1">
          <a:blip r:embed="rId3">
            <a:alphaModFix/>
          </a:blip>
          <a:srcRect b="0" l="0" r="0" t="0"/>
          <a:stretch/>
        </p:blipFill>
        <p:spPr>
          <a:xfrm>
            <a:off x="1136651" y="590550"/>
            <a:ext cx="7439025" cy="5676900"/>
          </a:xfrm>
          <a:prstGeom prst="rect">
            <a:avLst/>
          </a:prstGeom>
          <a:noFill/>
          <a:ln>
            <a:noFill/>
          </a:ln>
        </p:spPr>
      </p:pic>
      <p:sp>
        <p:nvSpPr>
          <p:cNvPr id="233" name="Google Shape;233;g302d1448f67_0_197"/>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02d1448f67_0_202"/>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descr="Semantic web 2017" id="239" name="Google Shape;239;g302d1448f67_0_202"/>
          <p:cNvPicPr preferRelativeResize="0"/>
          <p:nvPr/>
        </p:nvPicPr>
        <p:blipFill rotWithShape="1">
          <a:blip r:embed="rId3">
            <a:alphaModFix/>
          </a:blip>
          <a:srcRect b="0" l="0" r="0" t="0"/>
          <a:stretch/>
        </p:blipFill>
        <p:spPr>
          <a:xfrm>
            <a:off x="1825239" y="57150"/>
            <a:ext cx="6613229" cy="6743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02d1448f67_0_207"/>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descr="Linked Open Data Cloud Image 2019" id="245" name="Google Shape;245;g302d1448f67_0_207"/>
          <p:cNvPicPr preferRelativeResize="0"/>
          <p:nvPr/>
        </p:nvPicPr>
        <p:blipFill rotWithShape="1">
          <a:blip r:embed="rId3">
            <a:alphaModFix/>
          </a:blip>
          <a:srcRect b="0" l="0" r="0" t="0"/>
          <a:stretch/>
        </p:blipFill>
        <p:spPr>
          <a:xfrm>
            <a:off x="1709445" y="66138"/>
            <a:ext cx="6481689" cy="6610331"/>
          </a:xfrm>
          <a:prstGeom prst="rect">
            <a:avLst/>
          </a:prstGeom>
          <a:noFill/>
          <a:ln>
            <a:noFill/>
          </a:ln>
        </p:spPr>
      </p:pic>
      <p:sp>
        <p:nvSpPr>
          <p:cNvPr id="246" name="Google Shape;246;g302d1448f67_0_207"/>
          <p:cNvSpPr txBox="1"/>
          <p:nvPr/>
        </p:nvSpPr>
        <p:spPr>
          <a:xfrm>
            <a:off x="9903123" y="5633049"/>
            <a:ext cx="15756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April 2019</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02d1448f67_0_213"/>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descr="Linked data 2021" id="252" name="Google Shape;252;g302d1448f67_0_213"/>
          <p:cNvPicPr preferRelativeResize="0"/>
          <p:nvPr/>
        </p:nvPicPr>
        <p:blipFill rotWithShape="1">
          <a:blip r:embed="rId3">
            <a:alphaModFix/>
          </a:blip>
          <a:srcRect b="0" l="0" r="0" t="0"/>
          <a:stretch/>
        </p:blipFill>
        <p:spPr>
          <a:xfrm>
            <a:off x="1962151" y="0"/>
            <a:ext cx="6712258" cy="6858000"/>
          </a:xfrm>
          <a:prstGeom prst="rect">
            <a:avLst/>
          </a:prstGeom>
          <a:noFill/>
          <a:ln>
            <a:noFill/>
          </a:ln>
        </p:spPr>
      </p:pic>
      <p:sp>
        <p:nvSpPr>
          <p:cNvPr id="253" name="Google Shape;253;g302d1448f67_0_213"/>
          <p:cNvSpPr txBox="1"/>
          <p:nvPr/>
        </p:nvSpPr>
        <p:spPr>
          <a:xfrm>
            <a:off x="10911827" y="5676900"/>
            <a:ext cx="1280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2021</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02d1448f67_0_219"/>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60" name="Google Shape;260;g302d1448f67_0_219"/>
          <p:cNvSpPr txBox="1"/>
          <p:nvPr/>
        </p:nvSpPr>
        <p:spPr>
          <a:xfrm>
            <a:off x="10911827" y="5676900"/>
            <a:ext cx="1280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2023</a:t>
            </a:r>
            <a:endParaRPr b="0" i="0" sz="1800" u="none" cap="none" strike="noStrike">
              <a:solidFill>
                <a:schemeClr val="dk1"/>
              </a:solidFill>
              <a:latin typeface="Calibri"/>
              <a:ea typeface="Calibri"/>
              <a:cs typeface="Calibri"/>
              <a:sym typeface="Calibri"/>
            </a:endParaRPr>
          </a:p>
        </p:txBody>
      </p:sp>
      <p:pic>
        <p:nvPicPr>
          <p:cNvPr descr="Semantic web 2023" id="261" name="Google Shape;261;g302d1448f67_0_219"/>
          <p:cNvPicPr preferRelativeResize="0"/>
          <p:nvPr/>
        </p:nvPicPr>
        <p:blipFill rotWithShape="1">
          <a:blip r:embed="rId3">
            <a:alphaModFix/>
          </a:blip>
          <a:srcRect b="0" l="0" r="0" t="0"/>
          <a:stretch/>
        </p:blipFill>
        <p:spPr>
          <a:xfrm>
            <a:off x="1880167" y="133625"/>
            <a:ext cx="6248400" cy="61144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g302d1448f67_0_226"/>
          <p:cNvPicPr preferRelativeResize="0"/>
          <p:nvPr/>
        </p:nvPicPr>
        <p:blipFill rotWithShape="1">
          <a:blip r:embed="rId3">
            <a:alphaModFix/>
          </a:blip>
          <a:srcRect b="0" l="0" r="0" t="0"/>
          <a:stretch/>
        </p:blipFill>
        <p:spPr>
          <a:xfrm>
            <a:off x="9817993" y="134191"/>
            <a:ext cx="1551734" cy="1551734"/>
          </a:xfrm>
          <a:prstGeom prst="rect">
            <a:avLst/>
          </a:prstGeom>
          <a:noFill/>
          <a:ln>
            <a:noFill/>
          </a:ln>
        </p:spPr>
      </p:pic>
      <p:sp>
        <p:nvSpPr>
          <p:cNvPr id="267" name="Google Shape;267;g302d1448f67_0_226"/>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4 Linked data basic rules</a:t>
            </a:r>
            <a:endParaRPr/>
          </a:p>
        </p:txBody>
      </p:sp>
      <p:sp>
        <p:nvSpPr>
          <p:cNvPr id="268" name="Google Shape;268;g302d1448f67_0_226"/>
          <p:cNvSpPr txBox="1"/>
          <p:nvPr>
            <p:ph idx="1" type="body"/>
          </p:nvPr>
        </p:nvSpPr>
        <p:spPr>
          <a:xfrm>
            <a:off x="224700" y="1690825"/>
            <a:ext cx="11869500" cy="4485900"/>
          </a:xfrm>
          <a:prstGeom prst="rect">
            <a:avLst/>
          </a:prstGeom>
          <a:noFill/>
          <a:ln>
            <a:noFill/>
          </a:ln>
        </p:spPr>
        <p:txBody>
          <a:bodyPr anchorCtr="0" anchor="t" bIns="45700" lIns="91425" spcFirstLastPara="1" rIns="91425" wrap="square" tIns="45700">
            <a:normAutofit/>
          </a:bodyPr>
          <a:lstStyle/>
          <a:p>
            <a:pPr indent="-342900" lvl="0" marL="457200" rtl="0" algn="l">
              <a:spcBef>
                <a:spcPts val="750"/>
              </a:spcBef>
              <a:spcAft>
                <a:spcPts val="0"/>
              </a:spcAft>
              <a:buSzPts val="1800"/>
              <a:buAutoNum type="arabicPeriod"/>
            </a:pPr>
            <a:r>
              <a:rPr lang="en-US"/>
              <a:t>Use </a:t>
            </a:r>
            <a:r>
              <a:rPr b="1" lang="en-US"/>
              <a:t>URIs</a:t>
            </a:r>
            <a:r>
              <a:rPr lang="en-US"/>
              <a:t> to name resources.</a:t>
            </a:r>
            <a:endParaRPr/>
          </a:p>
          <a:p>
            <a:pPr indent="-342900" lvl="0" marL="457200" rtl="0" algn="l">
              <a:spcBef>
                <a:spcPts val="0"/>
              </a:spcBef>
              <a:spcAft>
                <a:spcPts val="0"/>
              </a:spcAft>
              <a:buSzPts val="1800"/>
              <a:buAutoNum type="arabicPeriod"/>
            </a:pPr>
            <a:r>
              <a:rPr lang="en-US"/>
              <a:t>Use </a:t>
            </a:r>
            <a:r>
              <a:rPr b="1" lang="en-US"/>
              <a:t>HTTP</a:t>
            </a:r>
            <a:r>
              <a:rPr lang="en-US"/>
              <a:t> URIs to make those names searchable.</a:t>
            </a:r>
            <a:endParaRPr/>
          </a:p>
          <a:p>
            <a:pPr indent="-342900" lvl="0" marL="457200" rtl="0" algn="l">
              <a:spcBef>
                <a:spcPts val="0"/>
              </a:spcBef>
              <a:spcAft>
                <a:spcPts val="0"/>
              </a:spcAft>
              <a:buSzPts val="1800"/>
              <a:buAutoNum type="arabicPeriod"/>
            </a:pPr>
            <a:r>
              <a:rPr lang="en-US"/>
              <a:t>When someone searches for a URI, provide useful information using standards (</a:t>
            </a:r>
            <a:r>
              <a:rPr b="1" lang="en-US"/>
              <a:t>RDF</a:t>
            </a:r>
            <a:r>
              <a:rPr lang="en-US"/>
              <a:t>, SPARQL, Metadata).</a:t>
            </a:r>
            <a:endParaRPr/>
          </a:p>
          <a:p>
            <a:pPr indent="-342900" lvl="0" marL="457200" rtl="0" algn="l">
              <a:spcBef>
                <a:spcPts val="0"/>
              </a:spcBef>
              <a:spcAft>
                <a:spcPts val="0"/>
              </a:spcAft>
              <a:buSzPts val="1800"/>
              <a:buAutoNum type="arabicPeriod"/>
            </a:pPr>
            <a:r>
              <a:rPr b="1" lang="en-US"/>
              <a:t>Include</a:t>
            </a:r>
            <a:r>
              <a:rPr lang="en-US"/>
              <a:t> </a:t>
            </a:r>
            <a:r>
              <a:rPr b="1" lang="en-US"/>
              <a:t>links</a:t>
            </a:r>
            <a:r>
              <a:rPr lang="en-US"/>
              <a:t> to other URIs, so that more resources can be discovered.</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Clr>
                <a:schemeClr val="dk1"/>
              </a:buClr>
              <a:buSzPts val="1100"/>
              <a:buFont typeface="Arial"/>
              <a:buNone/>
            </a:pPr>
            <a:r>
              <a:rPr lang="en-US"/>
              <a:t>HTTP + URIs + RDF = Web of Data</a:t>
            </a:r>
            <a:endParaRPr/>
          </a:p>
          <a:p>
            <a:pPr indent="0" lvl="0" marL="0" rtl="0" algn="l">
              <a:lnSpc>
                <a:spcPct val="90000"/>
              </a:lnSpc>
              <a:spcBef>
                <a:spcPts val="750"/>
              </a:spcBef>
              <a:spcAft>
                <a:spcPts val="0"/>
              </a:spcAft>
              <a:buClr>
                <a:schemeClr val="dk1"/>
              </a:buClr>
              <a:buSzPts val="2800"/>
              <a:buNone/>
            </a:pPr>
            <a:r>
              <a:t/>
            </a:r>
            <a:endParaRPr/>
          </a:p>
        </p:txBody>
      </p:sp>
      <p:sp>
        <p:nvSpPr>
          <p:cNvPr id="269" name="Google Shape;269;g302d1448f67_0_226"/>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70" name="Google Shape;270;g302d1448f67_0_226"/>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02d1448f67_0_234"/>
          <p:cNvSpPr txBox="1"/>
          <p:nvPr/>
        </p:nvSpPr>
        <p:spPr>
          <a:xfrm>
            <a:off x="1967541" y="1350940"/>
            <a:ext cx="7697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Use URI instead of URN (Uniform Resource Name) and DOIs</a:t>
            </a:r>
            <a:endParaRPr b="0" i="0" sz="1800" u="none" cap="none" strike="noStrike">
              <a:solidFill>
                <a:schemeClr val="dk1"/>
              </a:solidFill>
              <a:latin typeface="Calibri"/>
              <a:ea typeface="Calibri"/>
              <a:cs typeface="Calibri"/>
              <a:sym typeface="Calibri"/>
            </a:endParaRPr>
          </a:p>
        </p:txBody>
      </p:sp>
      <p:sp>
        <p:nvSpPr>
          <p:cNvPr id="276" name="Google Shape;276;g302d1448f67_0_234"/>
          <p:cNvSpPr txBox="1"/>
          <p:nvPr/>
        </p:nvSpPr>
        <p:spPr>
          <a:xfrm>
            <a:off x="1583499" y="2924944"/>
            <a:ext cx="8512500" cy="2862900"/>
          </a:xfrm>
          <a:prstGeom prst="rect">
            <a:avLst/>
          </a:prstGeom>
          <a:solidFill>
            <a:schemeClr val="lt1"/>
          </a:solidFill>
          <a:ln cap="flat" cmpd="sng" w="31750">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Example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Real Person</a:t>
            </a:r>
            <a:endParaRPr b="0" i="0" sz="1800" u="sng" cap="none" strike="noStrike">
              <a:solidFill>
                <a:schemeClr val="dk1"/>
              </a:solidFill>
              <a:latin typeface="Calibri"/>
              <a:ea typeface="Calibri"/>
              <a:cs typeface="Calibri"/>
              <a:sym typeface="Calibri"/>
              <a:hlinkClick r:id="rId3">
                <a:extLst>
                  <a:ext uri="{A12FA001-AC4F-418D-AE19-62706E023703}">
                    <ahyp:hlinkClr val="tx"/>
                  </a:ext>
                </a:extLst>
              </a:hlinkClick>
            </a:endParaRPr>
          </a:p>
          <a:p>
            <a:pPr indent="0" lvl="0" marL="0" marR="0" rtl="0" algn="just">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http://www.esciencedatafactory.com/people/yann_le_franc</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Description RDF (for machines)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5">
                  <a:extLst>
                    <a:ext uri="{A12FA001-AC4F-418D-AE19-62706E023703}">
                      <ahyp:hlinkClr val="tx"/>
                    </a:ext>
                  </a:extLst>
                </a:hlinkClick>
              </a:rPr>
              <a:t>http://www.esciencedatafactory.com/people/yann_le_franc.rdf</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Description HTML (for humans)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6">
                  <a:extLst>
                    <a:ext uri="{A12FA001-AC4F-418D-AE19-62706E023703}">
                      <ahyp:hlinkClr val="tx"/>
                    </a:ext>
                  </a:extLst>
                </a:hlinkClick>
              </a:rPr>
              <a:t>http://www.esciencedatafactory.com/people/yann_le_franc.html</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277" name="Google Shape;277;g302d1448f67_0_234"/>
          <p:cNvSpPr txBox="1"/>
          <p:nvPr/>
        </p:nvSpPr>
        <p:spPr>
          <a:xfrm>
            <a:off x="421119" y="2155746"/>
            <a:ext cx="982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Separate the URI representing the real object or concept from its description</a:t>
            </a:r>
            <a:endParaRPr b="0" i="0" sz="1800" u="none" cap="none" strike="noStrike">
              <a:solidFill>
                <a:schemeClr val="dk1"/>
              </a:solidFill>
              <a:latin typeface="Calibri"/>
              <a:ea typeface="Calibri"/>
              <a:cs typeface="Calibri"/>
              <a:sym typeface="Calibri"/>
            </a:endParaRPr>
          </a:p>
        </p:txBody>
      </p:sp>
      <p:sp>
        <p:nvSpPr>
          <p:cNvPr id="278" name="Google Shape;278;g302d1448f67_0_234"/>
          <p:cNvSpPr txBox="1"/>
          <p:nvPr/>
        </p:nvSpPr>
        <p:spPr>
          <a:xfrm>
            <a:off x="683475" y="155559"/>
            <a:ext cx="11139900" cy="57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Name things with URIs</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grpSp>
        <p:nvGrpSpPr>
          <p:cNvPr id="283" name="Google Shape;283;g302d1448f67_0_241"/>
          <p:cNvGrpSpPr/>
          <p:nvPr/>
        </p:nvGrpSpPr>
        <p:grpSpPr>
          <a:xfrm>
            <a:off x="1084959" y="1526577"/>
            <a:ext cx="3572311" cy="914400"/>
            <a:chOff x="882228" y="4497448"/>
            <a:chExt cx="2679300" cy="914400"/>
          </a:xfrm>
        </p:grpSpPr>
        <p:sp>
          <p:nvSpPr>
            <p:cNvPr id="284" name="Google Shape;284;g302d1448f67_0_241"/>
            <p:cNvSpPr/>
            <p:nvPr/>
          </p:nvSpPr>
          <p:spPr>
            <a:xfrm>
              <a:off x="882228" y="4497448"/>
              <a:ext cx="2679300" cy="914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g302d1448f67_0_241"/>
            <p:cNvSpPr txBox="1"/>
            <p:nvPr/>
          </p:nvSpPr>
          <p:spPr>
            <a:xfrm>
              <a:off x="1623825" y="4637018"/>
              <a:ext cx="12471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92D050"/>
                  </a:solidFill>
                  <a:latin typeface="Calibri"/>
                  <a:ea typeface="Calibri"/>
                  <a:cs typeface="Calibri"/>
                  <a:sym typeface="Calibri"/>
                </a:rPr>
                <a:t>Resource 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URI </a:t>
              </a:r>
              <a:endParaRPr b="0" i="0" sz="1800" u="none" cap="none" strike="noStrike">
                <a:solidFill>
                  <a:schemeClr val="dk1"/>
                </a:solidFill>
                <a:latin typeface="Calibri"/>
                <a:ea typeface="Calibri"/>
                <a:cs typeface="Calibri"/>
                <a:sym typeface="Calibri"/>
              </a:endParaRPr>
            </a:p>
          </p:txBody>
        </p:sp>
      </p:grpSp>
      <p:grpSp>
        <p:nvGrpSpPr>
          <p:cNvPr id="286" name="Google Shape;286;g302d1448f67_0_241"/>
          <p:cNvGrpSpPr/>
          <p:nvPr/>
        </p:nvGrpSpPr>
        <p:grpSpPr>
          <a:xfrm>
            <a:off x="7723277" y="1543420"/>
            <a:ext cx="3572311" cy="914400"/>
            <a:chOff x="5861091" y="5411848"/>
            <a:chExt cx="2679300" cy="914400"/>
          </a:xfrm>
        </p:grpSpPr>
        <p:sp>
          <p:nvSpPr>
            <p:cNvPr id="287" name="Google Shape;287;g302d1448f67_0_241"/>
            <p:cNvSpPr/>
            <p:nvPr/>
          </p:nvSpPr>
          <p:spPr>
            <a:xfrm>
              <a:off x="5861091" y="5411848"/>
              <a:ext cx="2679300" cy="914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 name="Google Shape;288;g302d1448f67_0_241"/>
            <p:cNvSpPr txBox="1"/>
            <p:nvPr/>
          </p:nvSpPr>
          <p:spPr>
            <a:xfrm>
              <a:off x="6566245" y="5545882"/>
              <a:ext cx="1237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C000"/>
                  </a:solidFill>
                  <a:latin typeface="Calibri"/>
                  <a:ea typeface="Calibri"/>
                  <a:cs typeface="Calibri"/>
                  <a:sym typeface="Calibri"/>
                </a:rPr>
                <a:t>Resource 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URI </a:t>
              </a:r>
              <a:endParaRPr b="0" i="0" sz="1800" u="none" cap="none" strike="noStrike">
                <a:solidFill>
                  <a:schemeClr val="dk1"/>
                </a:solidFill>
                <a:latin typeface="Calibri"/>
                <a:ea typeface="Calibri"/>
                <a:cs typeface="Calibri"/>
                <a:sym typeface="Calibri"/>
              </a:endParaRPr>
            </a:p>
          </p:txBody>
        </p:sp>
      </p:grpSp>
      <p:cxnSp>
        <p:nvCxnSpPr>
          <p:cNvPr id="289" name="Google Shape;289;g302d1448f67_0_241"/>
          <p:cNvCxnSpPr/>
          <p:nvPr/>
        </p:nvCxnSpPr>
        <p:spPr>
          <a:xfrm>
            <a:off x="4657463" y="1983777"/>
            <a:ext cx="3066000" cy="16800"/>
          </a:xfrm>
          <a:prstGeom prst="straightConnector1">
            <a:avLst/>
          </a:prstGeom>
          <a:noFill/>
          <a:ln cap="flat" cmpd="sng" w="12700">
            <a:solidFill>
              <a:schemeClr val="dk1"/>
            </a:solidFill>
            <a:prstDash val="solid"/>
            <a:round/>
            <a:headEnd len="sm" w="sm" type="none"/>
            <a:tailEnd len="sm" w="sm" type="none"/>
          </a:ln>
        </p:spPr>
      </p:cxnSp>
      <p:sp>
        <p:nvSpPr>
          <p:cNvPr id="290" name="Google Shape;290;g302d1448f67_0_241"/>
          <p:cNvSpPr txBox="1"/>
          <p:nvPr/>
        </p:nvSpPr>
        <p:spPr>
          <a:xfrm>
            <a:off x="5550768" y="1669033"/>
            <a:ext cx="1303200" cy="6465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Calibri"/>
                <a:ea typeface="Calibri"/>
                <a:cs typeface="Calibri"/>
                <a:sym typeface="Calibri"/>
              </a:rPr>
              <a:t>Relation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URI</a:t>
            </a:r>
            <a:endParaRPr b="0" i="0" sz="1800" u="none" cap="none" strike="noStrike">
              <a:solidFill>
                <a:schemeClr val="dk1"/>
              </a:solidFill>
              <a:latin typeface="Calibri"/>
              <a:ea typeface="Calibri"/>
              <a:cs typeface="Calibri"/>
              <a:sym typeface="Calibri"/>
            </a:endParaRPr>
          </a:p>
        </p:txBody>
      </p:sp>
      <p:grpSp>
        <p:nvGrpSpPr>
          <p:cNvPr id="291" name="Google Shape;291;g302d1448f67_0_241"/>
          <p:cNvGrpSpPr/>
          <p:nvPr/>
        </p:nvGrpSpPr>
        <p:grpSpPr>
          <a:xfrm>
            <a:off x="525041" y="3068960"/>
            <a:ext cx="3572311" cy="942823"/>
            <a:chOff x="882228" y="4469025"/>
            <a:chExt cx="2679300" cy="942823"/>
          </a:xfrm>
        </p:grpSpPr>
        <p:sp>
          <p:nvSpPr>
            <p:cNvPr id="292" name="Google Shape;292;g302d1448f67_0_241"/>
            <p:cNvSpPr/>
            <p:nvPr/>
          </p:nvSpPr>
          <p:spPr>
            <a:xfrm>
              <a:off x="882228" y="4497448"/>
              <a:ext cx="2679300" cy="914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g302d1448f67_0_241"/>
            <p:cNvSpPr txBox="1"/>
            <p:nvPr/>
          </p:nvSpPr>
          <p:spPr>
            <a:xfrm>
              <a:off x="882228" y="4469025"/>
              <a:ext cx="26793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My website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http://www.example.com/index.html </a:t>
              </a:r>
              <a:endParaRPr b="0" i="0" sz="1800" u="none" cap="none" strike="noStrike">
                <a:solidFill>
                  <a:schemeClr val="dk1"/>
                </a:solidFill>
                <a:latin typeface="Calibri"/>
                <a:ea typeface="Calibri"/>
                <a:cs typeface="Calibri"/>
                <a:sym typeface="Calibri"/>
              </a:endParaRPr>
            </a:p>
          </p:txBody>
        </p:sp>
      </p:grpSp>
      <p:grpSp>
        <p:nvGrpSpPr>
          <p:cNvPr id="294" name="Google Shape;294;g302d1448f67_0_241"/>
          <p:cNvGrpSpPr/>
          <p:nvPr/>
        </p:nvGrpSpPr>
        <p:grpSpPr>
          <a:xfrm>
            <a:off x="8186726" y="3114226"/>
            <a:ext cx="3572311" cy="914400"/>
            <a:chOff x="5861091" y="5411848"/>
            <a:chExt cx="2679300" cy="914400"/>
          </a:xfrm>
        </p:grpSpPr>
        <p:sp>
          <p:nvSpPr>
            <p:cNvPr id="295" name="Google Shape;295;g302d1448f67_0_241"/>
            <p:cNvSpPr/>
            <p:nvPr/>
          </p:nvSpPr>
          <p:spPr>
            <a:xfrm>
              <a:off x="5861091" y="5411848"/>
              <a:ext cx="2679300" cy="914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g302d1448f67_0_241"/>
            <p:cNvSpPr txBox="1"/>
            <p:nvPr/>
          </p:nvSpPr>
          <p:spPr>
            <a:xfrm>
              <a:off x="6020879" y="5545882"/>
              <a:ext cx="23283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http://myprofile/name </a:t>
              </a:r>
              <a:endParaRPr b="0" i="0" sz="1800" u="none" cap="none" strike="noStrike">
                <a:solidFill>
                  <a:schemeClr val="dk1"/>
                </a:solidFill>
                <a:latin typeface="Calibri"/>
                <a:ea typeface="Calibri"/>
                <a:cs typeface="Calibri"/>
                <a:sym typeface="Calibri"/>
              </a:endParaRPr>
            </a:p>
          </p:txBody>
        </p:sp>
      </p:grpSp>
      <p:cxnSp>
        <p:nvCxnSpPr>
          <p:cNvPr id="297" name="Google Shape;297;g302d1448f67_0_241"/>
          <p:cNvCxnSpPr/>
          <p:nvPr/>
        </p:nvCxnSpPr>
        <p:spPr>
          <a:xfrm>
            <a:off x="4097545" y="3571426"/>
            <a:ext cx="4089300" cy="1500"/>
          </a:xfrm>
          <a:prstGeom prst="straightConnector1">
            <a:avLst/>
          </a:prstGeom>
          <a:noFill/>
          <a:ln cap="flat" cmpd="sng" w="12700">
            <a:solidFill>
              <a:schemeClr val="dk1"/>
            </a:solidFill>
            <a:prstDash val="solid"/>
            <a:round/>
            <a:headEnd len="sm" w="sm" type="none"/>
            <a:tailEnd len="sm" w="sm" type="none"/>
          </a:ln>
        </p:spPr>
      </p:cxnSp>
      <p:sp>
        <p:nvSpPr>
          <p:cNvPr id="298" name="Google Shape;298;g302d1448f67_0_241"/>
          <p:cNvSpPr txBox="1"/>
          <p:nvPr/>
        </p:nvSpPr>
        <p:spPr>
          <a:xfrm>
            <a:off x="5437620" y="3386760"/>
            <a:ext cx="15972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Created by</a:t>
            </a:r>
            <a:endParaRPr b="0" i="0" sz="1800" u="none" cap="none" strike="noStrike">
              <a:solidFill>
                <a:schemeClr val="dk1"/>
              </a:solidFill>
              <a:latin typeface="Calibri"/>
              <a:ea typeface="Calibri"/>
              <a:cs typeface="Calibri"/>
              <a:sym typeface="Calibri"/>
            </a:endParaRPr>
          </a:p>
        </p:txBody>
      </p:sp>
      <p:sp>
        <p:nvSpPr>
          <p:cNvPr id="299" name="Google Shape;299;g302d1448f67_0_241"/>
          <p:cNvSpPr/>
          <p:nvPr/>
        </p:nvSpPr>
        <p:spPr>
          <a:xfrm rot="-5400000">
            <a:off x="5704271" y="-944076"/>
            <a:ext cx="876000" cy="11234400"/>
          </a:xfrm>
          <a:prstGeom prst="leftBrace">
            <a:avLst>
              <a:gd fmla="val 8333" name="adj1"/>
              <a:gd fmla="val 50000"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g302d1448f67_0_241"/>
          <p:cNvSpPr txBox="1"/>
          <p:nvPr/>
        </p:nvSpPr>
        <p:spPr>
          <a:xfrm>
            <a:off x="5109927" y="5097470"/>
            <a:ext cx="1973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RDF Triple</a:t>
            </a:r>
            <a:endParaRPr b="1" i="0" sz="2400" u="none" cap="none" strike="noStrike">
              <a:solidFill>
                <a:schemeClr val="dk1"/>
              </a:solidFill>
              <a:latin typeface="Calibri"/>
              <a:ea typeface="Calibri"/>
              <a:cs typeface="Calibri"/>
              <a:sym typeface="Calibri"/>
            </a:endParaRPr>
          </a:p>
        </p:txBody>
      </p:sp>
      <p:sp>
        <p:nvSpPr>
          <p:cNvPr id="301" name="Google Shape;301;g302d1448f67_0_241"/>
          <p:cNvSpPr txBox="1"/>
          <p:nvPr/>
        </p:nvSpPr>
        <p:spPr>
          <a:xfrm>
            <a:off x="3724841" y="5559135"/>
            <a:ext cx="4795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t>
            </a:r>
            <a:r>
              <a:rPr b="1" i="0" lang="en-US" sz="2400" u="none" cap="none" strike="noStrike">
                <a:solidFill>
                  <a:srgbClr val="92D050"/>
                </a:solidFill>
                <a:latin typeface="Calibri"/>
                <a:ea typeface="Calibri"/>
                <a:cs typeface="Calibri"/>
                <a:sym typeface="Calibri"/>
              </a:rPr>
              <a:t>subject</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0070C0"/>
                </a:solidFill>
                <a:latin typeface="Calibri"/>
                <a:ea typeface="Calibri"/>
                <a:cs typeface="Calibri"/>
                <a:sym typeface="Calibri"/>
              </a:rPr>
              <a:t>predicate</a:t>
            </a:r>
            <a:r>
              <a:rPr b="1" i="0" lang="en-US" sz="2400" u="none" cap="none" strike="noStrike">
                <a:solidFill>
                  <a:schemeClr val="dk1"/>
                </a:solidFill>
                <a:latin typeface="Calibri"/>
                <a:ea typeface="Calibri"/>
                <a:cs typeface="Calibri"/>
                <a:sym typeface="Calibri"/>
              </a:rPr>
              <a:t>, </a:t>
            </a:r>
            <a:r>
              <a:rPr b="1" i="0" lang="en-US" sz="2400" u="none" cap="none" strike="noStrike">
                <a:solidFill>
                  <a:srgbClr val="FFC000"/>
                </a:solidFill>
                <a:latin typeface="Calibri"/>
                <a:ea typeface="Calibri"/>
                <a:cs typeface="Calibri"/>
                <a:sym typeface="Calibri"/>
              </a:rPr>
              <a:t>object</a:t>
            </a:r>
            <a:r>
              <a:rPr b="1" i="0" lang="en-US" sz="24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p:txBody>
      </p:sp>
      <p:sp>
        <p:nvSpPr>
          <p:cNvPr id="302" name="Google Shape;302;g302d1448f67_0_241"/>
          <p:cNvSpPr txBox="1"/>
          <p:nvPr/>
        </p:nvSpPr>
        <p:spPr>
          <a:xfrm>
            <a:off x="683475" y="155559"/>
            <a:ext cx="11139900" cy="57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entury Gothic"/>
              <a:buNone/>
            </a:pPr>
            <a:r>
              <a:rPr b="1" i="0" lang="en-US" sz="2800" u="none" cap="none" strike="noStrike">
                <a:solidFill>
                  <a:schemeClr val="dk1"/>
                </a:solidFill>
                <a:latin typeface="Century Gothic"/>
                <a:ea typeface="Century Gothic"/>
                <a:cs typeface="Century Gothic"/>
                <a:sym typeface="Century Gothic"/>
              </a:rPr>
              <a:t>The RDF Data Model</a:t>
            </a:r>
            <a:endParaRPr b="1" i="0" sz="2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Example on how RDF works" id="307" name="Google Shape;307;g302d1448f67_0_271"/>
          <p:cNvPicPr preferRelativeResize="0"/>
          <p:nvPr/>
        </p:nvPicPr>
        <p:blipFill rotWithShape="1">
          <a:blip r:embed="rId3">
            <a:alphaModFix/>
          </a:blip>
          <a:srcRect b="0" l="0" r="0" t="0"/>
          <a:stretch/>
        </p:blipFill>
        <p:spPr>
          <a:xfrm>
            <a:off x="1187585" y="1073622"/>
            <a:ext cx="7585294" cy="5068761"/>
          </a:xfrm>
          <a:prstGeom prst="rect">
            <a:avLst/>
          </a:prstGeom>
          <a:noFill/>
          <a:ln>
            <a:noFill/>
          </a:ln>
        </p:spPr>
      </p:pic>
      <p:sp>
        <p:nvSpPr>
          <p:cNvPr id="308" name="Google Shape;308;g302d1448f67_0_271"/>
          <p:cNvSpPr txBox="1"/>
          <p:nvPr/>
        </p:nvSpPr>
        <p:spPr>
          <a:xfrm>
            <a:off x="4079776" y="1412776"/>
            <a:ext cx="3843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Labeled directed graph</a:t>
            </a:r>
            <a:endParaRPr b="0" i="0" sz="1800" u="none" cap="none" strike="noStrike">
              <a:solidFill>
                <a:schemeClr val="dk1"/>
              </a:solidFill>
              <a:latin typeface="Century Gothic"/>
              <a:ea typeface="Century Gothic"/>
              <a:cs typeface="Century Gothic"/>
              <a:sym typeface="Century Gothic"/>
            </a:endParaRPr>
          </a:p>
        </p:txBody>
      </p:sp>
      <p:sp>
        <p:nvSpPr>
          <p:cNvPr id="309" name="Google Shape;309;g302d1448f67_0_271"/>
          <p:cNvSpPr/>
          <p:nvPr/>
        </p:nvSpPr>
        <p:spPr>
          <a:xfrm>
            <a:off x="2879891" y="5873667"/>
            <a:ext cx="6472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entury Gothic"/>
                <a:ea typeface="Century Gothic"/>
                <a:cs typeface="Century Gothic"/>
                <a:sym typeface="Century Gothic"/>
              </a:rPr>
              <a:t>From W3C RDF 1.1. Primer https://www.w3.org/TR/rdf11-primer/</a:t>
            </a:r>
            <a:endParaRPr b="0" i="0" sz="1400" u="none" cap="none" strike="noStrike">
              <a:solidFill>
                <a:srgbClr val="000000"/>
              </a:solidFill>
              <a:latin typeface="Arial"/>
              <a:ea typeface="Arial"/>
              <a:cs typeface="Arial"/>
              <a:sym typeface="Arial"/>
            </a:endParaRPr>
          </a:p>
        </p:txBody>
      </p:sp>
      <p:sp>
        <p:nvSpPr>
          <p:cNvPr id="310" name="Google Shape;310;g302d1448f67_0_271"/>
          <p:cNvSpPr txBox="1"/>
          <p:nvPr/>
        </p:nvSpPr>
        <p:spPr>
          <a:xfrm>
            <a:off x="683475" y="155559"/>
            <a:ext cx="11139900" cy="57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RDF in action</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descr="Web 1.0, 2.0 and 3.0 schema" id="87" name="Google Shape;87;g302d1448f67_0_1"/>
          <p:cNvPicPr preferRelativeResize="0"/>
          <p:nvPr/>
        </p:nvPicPr>
        <p:blipFill>
          <a:blip r:embed="rId3">
            <a:alphaModFix/>
          </a:blip>
          <a:stretch>
            <a:fillRect/>
          </a:stretch>
        </p:blipFill>
        <p:spPr>
          <a:xfrm>
            <a:off x="2091600" y="928053"/>
            <a:ext cx="7707075" cy="491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02d1448f67_0_278"/>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Applications</a:t>
            </a:r>
            <a:endParaRPr/>
          </a:p>
        </p:txBody>
      </p:sp>
      <p:sp>
        <p:nvSpPr>
          <p:cNvPr id="316" name="Google Shape;316;g302d1448f67_0_278"/>
          <p:cNvSpPr txBox="1"/>
          <p:nvPr>
            <p:ph idx="1" type="body"/>
          </p:nvPr>
        </p:nvSpPr>
        <p:spPr>
          <a:xfrm>
            <a:off x="52750" y="1690825"/>
            <a:ext cx="12090300" cy="4351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75000"/>
              <a:buNone/>
            </a:pPr>
            <a:r>
              <a:rPr lang="en-US" u="sng">
                <a:solidFill>
                  <a:schemeClr val="hlink"/>
                </a:solidFill>
                <a:hlinkClick r:id="rId3"/>
              </a:rPr>
              <a:t>https://permid.org/onecalaisViewer</a:t>
            </a:r>
            <a:endParaRPr/>
          </a:p>
          <a:p>
            <a:pPr indent="0" lvl="0" marL="0" rtl="0" algn="l">
              <a:lnSpc>
                <a:spcPct val="90000"/>
              </a:lnSpc>
              <a:spcBef>
                <a:spcPts val="750"/>
              </a:spcBef>
              <a:spcAft>
                <a:spcPts val="0"/>
              </a:spcAft>
              <a:buClr>
                <a:schemeClr val="dk1"/>
              </a:buClr>
              <a:buSzPct val="75000"/>
              <a:buNone/>
            </a:pPr>
            <a:r>
              <a:t/>
            </a:r>
            <a:endParaRPr/>
          </a:p>
          <a:p>
            <a:pPr indent="0" lvl="0" marL="0" rtl="0" algn="l">
              <a:lnSpc>
                <a:spcPct val="90000"/>
              </a:lnSpc>
              <a:spcBef>
                <a:spcPts val="750"/>
              </a:spcBef>
              <a:spcAft>
                <a:spcPts val="0"/>
              </a:spcAft>
              <a:buClr>
                <a:schemeClr val="dk1"/>
              </a:buClr>
              <a:buSzPct val="75000"/>
              <a:buNone/>
            </a:pPr>
            <a:r>
              <a:rPr lang="en-US"/>
              <a:t>“Branded the Bob Dylan of Brazil, Caetano Veloso co-founded Tropicalia, the progressive poetry, theater and music movement that helped define Latin America's psychedelic '60s. Alongside his fellow conspirator, Gilberto Gil, Veloso fused Bossa Nova, African rhythms, and acid-drenched acoustic guitar with a political consciousness that found him censored, banned, incarcerated and eventually exiled by the country's military dictatorship. The recipe was complex but simple: melodies as gorgeous as a Copacabana beach layered atop of a philosophical wit exposing his homeland's most gross imbalances.</a:t>
            </a:r>
            <a:r>
              <a:rPr b="1" lang="en-US"/>
              <a:t>”</a:t>
            </a:r>
            <a:endParaRPr/>
          </a:p>
          <a:p>
            <a:pPr indent="0" lvl="0" marL="0" rtl="0" algn="l">
              <a:lnSpc>
                <a:spcPct val="90000"/>
              </a:lnSpc>
              <a:spcBef>
                <a:spcPts val="750"/>
              </a:spcBef>
              <a:spcAft>
                <a:spcPts val="0"/>
              </a:spcAft>
              <a:buClr>
                <a:schemeClr val="dk1"/>
              </a:buClr>
              <a:buSzPct val="75000"/>
              <a:buNone/>
            </a:pPr>
            <a:r>
              <a:t/>
            </a:r>
            <a:endParaRPr strike="sngStrike"/>
          </a:p>
          <a:p>
            <a:pPr indent="0" lvl="0" marL="0" rtl="0" algn="l">
              <a:lnSpc>
                <a:spcPct val="90000"/>
              </a:lnSpc>
              <a:spcBef>
                <a:spcPts val="750"/>
              </a:spcBef>
              <a:spcAft>
                <a:spcPts val="0"/>
              </a:spcAft>
              <a:buClr>
                <a:schemeClr val="dk1"/>
              </a:buClr>
              <a:buSzPct val="75000"/>
              <a:buNone/>
            </a:pPr>
            <a:r>
              <a:rPr lang="en-US"/>
              <a:t>IMDB: </a:t>
            </a:r>
            <a:r>
              <a:rPr lang="en-US" u="sng">
                <a:solidFill>
                  <a:schemeClr val="hlink"/>
                </a:solidFill>
                <a:hlinkClick r:id="rId4"/>
              </a:rPr>
              <a:t>https://www.imdb.com/title/tt3581920/</a:t>
            </a:r>
            <a:endParaRPr/>
          </a:p>
          <a:p>
            <a:pPr indent="0" lvl="0" marL="0" rtl="0" algn="l">
              <a:lnSpc>
                <a:spcPct val="90000"/>
              </a:lnSpc>
              <a:spcBef>
                <a:spcPts val="750"/>
              </a:spcBef>
              <a:spcAft>
                <a:spcPts val="0"/>
              </a:spcAft>
              <a:buClr>
                <a:schemeClr val="dk1"/>
              </a:buClr>
              <a:buSzPct val="75000"/>
              <a:buNone/>
            </a:pPr>
            <a:r>
              <a:rPr lang="en-US"/>
              <a:t> og:… What can we find? (</a:t>
            </a:r>
            <a:r>
              <a:rPr lang="en-US" u="sng">
                <a:solidFill>
                  <a:schemeClr val="hlink"/>
                </a:solidFill>
                <a:hlinkClick r:id="rId5"/>
              </a:rPr>
              <a:t>Open Graph Protocol</a:t>
            </a:r>
            <a:r>
              <a:rPr lang="en-US"/>
              <a:t>)</a:t>
            </a:r>
            <a:endParaRPr/>
          </a:p>
        </p:txBody>
      </p:sp>
      <p:sp>
        <p:nvSpPr>
          <p:cNvPr id="317" name="Google Shape;317;g302d1448f67_0_278"/>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18" name="Google Shape;318;g302d1448f67_0_278"/>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302d1448f67_0_311"/>
          <p:cNvSpPr txBox="1"/>
          <p:nvPr>
            <p:ph type="title"/>
          </p:nvPr>
        </p:nvSpPr>
        <p:spPr>
          <a:xfrm>
            <a:off x="795225" y="13065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JSON Linked Data (-LD)</a:t>
            </a:r>
            <a:endParaRPr/>
          </a:p>
        </p:txBody>
      </p:sp>
      <p:sp>
        <p:nvSpPr>
          <p:cNvPr id="324" name="Google Shape;324;g302d1448f67_0_311"/>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25" name="Google Shape;325;g302d1448f67_0_311"/>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326" name="Google Shape;326;g302d1448f67_0_311"/>
          <p:cNvSpPr/>
          <p:nvPr/>
        </p:nvSpPr>
        <p:spPr>
          <a:xfrm>
            <a:off x="379561" y="1232993"/>
            <a:ext cx="11018700" cy="23082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chemeClr val="dk1"/>
              </a:buClr>
              <a:buSzPts val="2200"/>
              <a:buFont typeface="Quicksand"/>
              <a:buChar char="•"/>
            </a:pPr>
            <a:r>
              <a:rPr lang="en-US" sz="2200">
                <a:solidFill>
                  <a:schemeClr val="dk1"/>
                </a:solidFill>
                <a:latin typeface="Quicksand"/>
                <a:ea typeface="Quicksand"/>
                <a:cs typeface="Quicksand"/>
                <a:sym typeface="Quicksand"/>
              </a:rPr>
              <a:t>JSON-LD, or JavaScript Object Notation for Linked Data, is a method of encoding linked data using JSON. </a:t>
            </a:r>
            <a:endParaRPr sz="2200">
              <a:solidFill>
                <a:schemeClr val="dk1"/>
              </a:solidFill>
              <a:latin typeface="Quicksand"/>
              <a:ea typeface="Quicksand"/>
              <a:cs typeface="Quicksand"/>
              <a:sym typeface="Quicksand"/>
            </a:endParaRPr>
          </a:p>
          <a:p>
            <a:pPr indent="-368300" lvl="0" marL="457200" rtl="0" algn="l">
              <a:spcBef>
                <a:spcPts val="0"/>
              </a:spcBef>
              <a:spcAft>
                <a:spcPts val="0"/>
              </a:spcAft>
              <a:buClr>
                <a:schemeClr val="dk1"/>
              </a:buClr>
              <a:buSzPts val="2200"/>
              <a:buFont typeface="Quicksand"/>
              <a:buChar char="•"/>
            </a:pPr>
            <a:r>
              <a:rPr lang="en-US" sz="2200">
                <a:solidFill>
                  <a:schemeClr val="dk1"/>
                </a:solidFill>
                <a:latin typeface="Quicksand"/>
                <a:ea typeface="Quicksand"/>
                <a:cs typeface="Quicksand"/>
                <a:sym typeface="Quicksand"/>
              </a:rPr>
              <a:t>One of its goals was to require as little effort as possible from developers to transform their existing JSON into JSON-LD.</a:t>
            </a:r>
            <a:endParaRPr sz="2200">
              <a:solidFill>
                <a:schemeClr val="dk1"/>
              </a:solidFill>
              <a:latin typeface="Quicksand"/>
              <a:ea typeface="Quicksand"/>
              <a:cs typeface="Quicksand"/>
              <a:sym typeface="Quicksand"/>
            </a:endParaRPr>
          </a:p>
          <a:p>
            <a:pPr indent="-368300" lvl="0" marL="457200" rtl="0" algn="l">
              <a:spcBef>
                <a:spcPts val="0"/>
              </a:spcBef>
              <a:spcAft>
                <a:spcPts val="0"/>
              </a:spcAft>
              <a:buClr>
                <a:schemeClr val="dk1"/>
              </a:buClr>
              <a:buSzPts val="2200"/>
              <a:buFont typeface="Quicksand"/>
              <a:buChar char="•"/>
            </a:pPr>
            <a:r>
              <a:rPr lang="en-US" sz="2200">
                <a:solidFill>
                  <a:schemeClr val="dk1"/>
                </a:solidFill>
                <a:latin typeface="Quicksand"/>
                <a:ea typeface="Quicksand"/>
                <a:cs typeface="Quicksand"/>
                <a:sym typeface="Quicksand"/>
              </a:rPr>
              <a:t>This allows data to be serialized in a way that is similar to traditional JSON.</a:t>
            </a:r>
            <a:endParaRPr sz="2200">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JSON LD example" id="327" name="Google Shape;327;g302d1448f67_0_311"/>
          <p:cNvPicPr preferRelativeResize="0"/>
          <p:nvPr/>
        </p:nvPicPr>
        <p:blipFill rotWithShape="1">
          <a:blip r:embed="rId3">
            <a:alphaModFix/>
          </a:blip>
          <a:srcRect b="0" l="0" r="0" t="0"/>
          <a:stretch/>
        </p:blipFill>
        <p:spPr>
          <a:xfrm>
            <a:off x="2503459" y="3216665"/>
            <a:ext cx="4543425" cy="2581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02d1448f67_0_319"/>
          <p:cNvSpPr txBox="1"/>
          <p:nvPr>
            <p:ph type="title"/>
          </p:nvPr>
        </p:nvSpPr>
        <p:spPr>
          <a:xfrm>
            <a:off x="922225" y="1795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Embed LD JSON (in HTML)</a:t>
            </a:r>
            <a:endParaRPr/>
          </a:p>
        </p:txBody>
      </p:sp>
      <p:sp>
        <p:nvSpPr>
          <p:cNvPr id="333" name="Google Shape;333;g302d1448f67_0_319"/>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34" name="Google Shape;334;g302d1448f67_0_319"/>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335" name="Google Shape;335;g302d1448f67_0_319"/>
          <p:cNvSpPr/>
          <p:nvPr/>
        </p:nvSpPr>
        <p:spPr>
          <a:xfrm>
            <a:off x="111350" y="1228355"/>
            <a:ext cx="10871100" cy="440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&lt;script type="application/ld+json"&gt;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&lt;/script&gt;</a:t>
            </a:r>
            <a:endParaRPr b="0" i="0" sz="1400" u="none" cap="none" strike="noStrike">
              <a:solidFill>
                <a:schemeClr val="dk1"/>
              </a:solidFill>
              <a:latin typeface="Calibri"/>
              <a:ea typeface="Calibri"/>
              <a:cs typeface="Calibri"/>
              <a:sym typeface="Calibri"/>
            </a:endParaRPr>
          </a:p>
        </p:txBody>
      </p:sp>
      <p:pic>
        <p:nvPicPr>
          <p:cNvPr descr="JSON LD embed in HTML" id="336" name="Google Shape;336;g302d1448f67_0_319"/>
          <p:cNvPicPr preferRelativeResize="0"/>
          <p:nvPr/>
        </p:nvPicPr>
        <p:blipFill rotWithShape="1">
          <a:blip r:embed="rId3">
            <a:alphaModFix/>
          </a:blip>
          <a:srcRect b="0" l="0" r="0" t="0"/>
          <a:stretch/>
        </p:blipFill>
        <p:spPr>
          <a:xfrm>
            <a:off x="755175" y="1738313"/>
            <a:ext cx="3962400" cy="3381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02d1448f67_0_358"/>
          <p:cNvSpPr txBox="1"/>
          <p:nvPr>
            <p:ph type="title"/>
          </p:nvPr>
        </p:nvSpPr>
        <p:spPr>
          <a:xfrm>
            <a:off x="453300" y="6227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Interconnections</a:t>
            </a:r>
            <a:endParaRPr/>
          </a:p>
        </p:txBody>
      </p:sp>
      <p:sp>
        <p:nvSpPr>
          <p:cNvPr id="342" name="Google Shape;342;g302d1448f67_0_358"/>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43" name="Google Shape;343;g302d1448f67_0_358"/>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Lonked data ontologies connected" id="344" name="Google Shape;344;g302d1448f67_0_358"/>
          <p:cNvPicPr preferRelativeResize="0"/>
          <p:nvPr>
            <p:ph idx="1" type="body"/>
          </p:nvPr>
        </p:nvPicPr>
        <p:blipFill rotWithShape="1">
          <a:blip r:embed="rId3">
            <a:alphaModFix/>
          </a:blip>
          <a:srcRect b="0" l="0" r="0" t="0"/>
          <a:stretch/>
        </p:blipFill>
        <p:spPr>
          <a:xfrm>
            <a:off x="360132" y="1063205"/>
            <a:ext cx="7493100" cy="3486300"/>
          </a:xfrm>
          <a:prstGeom prst="rect">
            <a:avLst/>
          </a:prstGeom>
          <a:noFill/>
          <a:ln>
            <a:noFill/>
          </a:ln>
        </p:spPr>
      </p:pic>
      <p:pic>
        <p:nvPicPr>
          <p:cNvPr descr="Semantic web architecture" id="345" name="Google Shape;345;g302d1448f67_0_358"/>
          <p:cNvPicPr preferRelativeResize="0"/>
          <p:nvPr/>
        </p:nvPicPr>
        <p:blipFill rotWithShape="1">
          <a:blip r:embed="rId4">
            <a:alphaModFix/>
          </a:blip>
          <a:srcRect b="0" l="0" r="0" t="0"/>
          <a:stretch/>
        </p:blipFill>
        <p:spPr>
          <a:xfrm>
            <a:off x="5473579" y="2935137"/>
            <a:ext cx="4490797" cy="3025716"/>
          </a:xfrm>
          <a:prstGeom prst="rect">
            <a:avLst/>
          </a:prstGeom>
          <a:noFill/>
          <a:ln>
            <a:noFill/>
          </a:ln>
          <a:effectLst>
            <a:outerShdw blurRad="292100" rotWithShape="0" algn="tl" dir="2700000" dist="139700">
              <a:srgbClr val="333333">
                <a:alpha val="63919"/>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02d1448f67_0_399"/>
          <p:cNvSpPr txBox="1"/>
          <p:nvPr>
            <p:ph type="title"/>
          </p:nvPr>
        </p:nvSpPr>
        <p:spPr>
          <a:xfrm>
            <a:off x="375150" y="91579"/>
            <a:ext cx="140208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lang="en-US"/>
              <a:t>Challenges and trends</a:t>
            </a:r>
            <a:endParaRPr/>
          </a:p>
        </p:txBody>
      </p:sp>
      <p:sp>
        <p:nvSpPr>
          <p:cNvPr id="352" name="Google Shape;352;g302d1448f67_0_399"/>
          <p:cNvSpPr txBox="1"/>
          <p:nvPr>
            <p:ph idx="1" type="body"/>
          </p:nvPr>
        </p:nvSpPr>
        <p:spPr>
          <a:xfrm>
            <a:off x="0" y="1119000"/>
            <a:ext cx="12074700" cy="4620000"/>
          </a:xfrm>
          <a:prstGeom prst="rect">
            <a:avLst/>
          </a:prstGeom>
          <a:noFill/>
          <a:ln>
            <a:noFill/>
          </a:ln>
        </p:spPr>
        <p:txBody>
          <a:bodyPr anchorCtr="0" anchor="t" bIns="45700" lIns="91425" spcFirstLastPara="1" rIns="91425" wrap="square" tIns="45700">
            <a:noAutofit/>
          </a:bodyPr>
          <a:lstStyle/>
          <a:p>
            <a:pPr indent="-321691" lvl="0" marL="457200" rtl="0" algn="l">
              <a:lnSpc>
                <a:spcPct val="100000"/>
              </a:lnSpc>
              <a:spcBef>
                <a:spcPts val="750"/>
              </a:spcBef>
              <a:spcAft>
                <a:spcPts val="0"/>
              </a:spcAft>
              <a:buSzPts val="1466"/>
              <a:buChar char="•"/>
            </a:pPr>
            <a:r>
              <a:rPr b="1" lang="en-US" sz="2016"/>
              <a:t>Interoperability</a:t>
            </a:r>
            <a:r>
              <a:rPr lang="en-US" sz="2016"/>
              <a:t>: Although Linked Data promotes interoperability, there are still technical challenges in integrating heterogeneous data and aligning ontologies.</a:t>
            </a:r>
            <a:endParaRPr sz="2016"/>
          </a:p>
          <a:p>
            <a:pPr indent="-321691" lvl="0" marL="457200" rtl="0" algn="l">
              <a:lnSpc>
                <a:spcPct val="100000"/>
              </a:lnSpc>
              <a:spcBef>
                <a:spcPts val="0"/>
              </a:spcBef>
              <a:spcAft>
                <a:spcPts val="0"/>
              </a:spcAft>
              <a:buSzPts val="1466"/>
              <a:buChar char="•"/>
            </a:pPr>
            <a:r>
              <a:rPr b="1" lang="en-US" sz="2016"/>
              <a:t>Data Quality</a:t>
            </a:r>
            <a:r>
              <a:rPr lang="en-US" sz="2016"/>
              <a:t>: Ensuring the quality and accuracy of linked data remains a challenge, especially in environments where data may be dispersed and of unknown origin.</a:t>
            </a:r>
            <a:endParaRPr sz="2016"/>
          </a:p>
          <a:p>
            <a:pPr indent="-321691" lvl="0" marL="457200" rtl="0" algn="l">
              <a:lnSpc>
                <a:spcPct val="100000"/>
              </a:lnSpc>
              <a:spcBef>
                <a:spcPts val="0"/>
              </a:spcBef>
              <a:spcAft>
                <a:spcPts val="0"/>
              </a:spcAft>
              <a:buSzPts val="1466"/>
              <a:buChar char="•"/>
            </a:pPr>
            <a:r>
              <a:rPr b="1" lang="en-US" sz="2016"/>
              <a:t>Scalability</a:t>
            </a:r>
            <a:r>
              <a:rPr lang="en-US" sz="2016"/>
              <a:t>: Handling large volumes of linked data and efficiently querying this data poses challenges in terms of performance and scalability.</a:t>
            </a:r>
            <a:endParaRPr sz="2016"/>
          </a:p>
          <a:p>
            <a:pPr indent="-321691" lvl="0" marL="457200" rtl="0" algn="l">
              <a:lnSpc>
                <a:spcPct val="100000"/>
              </a:lnSpc>
              <a:spcBef>
                <a:spcPts val="0"/>
              </a:spcBef>
              <a:spcAft>
                <a:spcPts val="0"/>
              </a:spcAft>
              <a:buSzPts val="1466"/>
              <a:buChar char="•"/>
            </a:pPr>
            <a:r>
              <a:rPr b="1" lang="en-US" sz="2016"/>
              <a:t>Adoption and Awareness</a:t>
            </a:r>
            <a:r>
              <a:rPr lang="en-US" sz="2016"/>
              <a:t>: Despite its benefits, the adoption of Linked Data and Semantic Web is often hampered by lack of awareness, resources and technical capabilities in organizations.</a:t>
            </a:r>
            <a:endParaRPr sz="2016"/>
          </a:p>
          <a:p>
            <a:pPr indent="0" lvl="0" marL="0" rtl="0" algn="l">
              <a:lnSpc>
                <a:spcPct val="100000"/>
              </a:lnSpc>
              <a:spcBef>
                <a:spcPts val="750"/>
              </a:spcBef>
              <a:spcAft>
                <a:spcPts val="0"/>
              </a:spcAft>
              <a:buClr>
                <a:schemeClr val="dk1"/>
              </a:buClr>
              <a:buSzPts val="605"/>
              <a:buFont typeface="Arial"/>
              <a:buNone/>
            </a:pPr>
            <a:r>
              <a:t/>
            </a:r>
            <a:endParaRPr sz="2016"/>
          </a:p>
          <a:p>
            <a:pPr indent="0" lvl="0" marL="0" rtl="0" algn="l">
              <a:lnSpc>
                <a:spcPct val="100000"/>
              </a:lnSpc>
              <a:spcBef>
                <a:spcPts val="750"/>
              </a:spcBef>
              <a:spcAft>
                <a:spcPts val="0"/>
              </a:spcAft>
              <a:buClr>
                <a:schemeClr val="dk1"/>
              </a:buClr>
              <a:buSzPts val="605"/>
              <a:buFont typeface="Arial"/>
              <a:buNone/>
            </a:pPr>
            <a:r>
              <a:rPr lang="en-US" sz="2016"/>
              <a:t>Trends...?</a:t>
            </a:r>
            <a:endParaRPr sz="2016"/>
          </a:p>
          <a:p>
            <a:pPr indent="-321691" lvl="0" marL="457200" rtl="0" algn="l">
              <a:lnSpc>
                <a:spcPct val="100000"/>
              </a:lnSpc>
              <a:spcBef>
                <a:spcPts val="750"/>
              </a:spcBef>
              <a:spcAft>
                <a:spcPts val="0"/>
              </a:spcAft>
              <a:buSzPts val="1466"/>
              <a:buChar char="•"/>
            </a:pPr>
            <a:r>
              <a:rPr b="1" lang="en-US" sz="2016"/>
              <a:t>Integration with Artificial Intelligence</a:t>
            </a:r>
            <a:r>
              <a:rPr lang="en-US" sz="2016"/>
              <a:t>: The integration of Linked Data and Semantic Web with artificial intelligence techniques, such as machine learning and natural language processing, will open new opportunities for understanding and analyzing data on the web.</a:t>
            </a:r>
            <a:endParaRPr sz="2016"/>
          </a:p>
          <a:p>
            <a:pPr indent="-321691" lvl="0" marL="457200" rtl="0" algn="l">
              <a:lnSpc>
                <a:spcPct val="100000"/>
              </a:lnSpc>
              <a:spcBef>
                <a:spcPts val="0"/>
              </a:spcBef>
              <a:spcAft>
                <a:spcPts val="0"/>
              </a:spcAft>
              <a:buSzPts val="1466"/>
              <a:buChar char="•"/>
            </a:pPr>
            <a:r>
              <a:rPr b="1" lang="en-US" sz="2016"/>
              <a:t>Rich Data Web</a:t>
            </a:r>
            <a:r>
              <a:rPr lang="en-US" sz="2016"/>
              <a:t>: The evolution towards a rich data web, where data is not only linked, but also enriched with contextual and semantic information, will drive new forms of interaction and knowledge discovery.</a:t>
            </a:r>
            <a:endParaRPr sz="2016"/>
          </a:p>
          <a:p>
            <a:pPr indent="0" lvl="0" marL="0" rtl="0" algn="l">
              <a:lnSpc>
                <a:spcPct val="70000"/>
              </a:lnSpc>
              <a:spcBef>
                <a:spcPts val="750"/>
              </a:spcBef>
              <a:spcAft>
                <a:spcPts val="0"/>
              </a:spcAft>
              <a:buSzPts val="1165"/>
              <a:buNone/>
            </a:pPr>
            <a:r>
              <a:t/>
            </a:r>
            <a:endParaRPr b="1" sz="1740"/>
          </a:p>
          <a:p>
            <a:pPr indent="0" lvl="0" marL="0" rtl="0" algn="l">
              <a:lnSpc>
                <a:spcPct val="70000"/>
              </a:lnSpc>
              <a:spcBef>
                <a:spcPts val="750"/>
              </a:spcBef>
              <a:spcAft>
                <a:spcPts val="0"/>
              </a:spcAft>
              <a:buSzPts val="1165"/>
              <a:buNone/>
            </a:pPr>
            <a:r>
              <a:t/>
            </a:r>
            <a:endParaRPr sz="1740"/>
          </a:p>
        </p:txBody>
      </p:sp>
      <p:sp>
        <p:nvSpPr>
          <p:cNvPr id="353" name="Google Shape;353;g302d1448f67_0_399"/>
          <p:cNvSpPr txBox="1"/>
          <p:nvPr>
            <p:ph idx="11" type="ftr"/>
          </p:nvPr>
        </p:nvSpPr>
        <p:spPr>
          <a:xfrm>
            <a:off x="2104271" y="6413084"/>
            <a:ext cx="7159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0411fb4bb7_0_0"/>
          <p:cNvSpPr txBox="1"/>
          <p:nvPr>
            <p:ph type="ctrTitle"/>
          </p:nvPr>
        </p:nvSpPr>
        <p:spPr>
          <a:xfrm>
            <a:off x="-947626" y="1544605"/>
            <a:ext cx="95235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500"/>
              <a:buFont typeface="Calibri"/>
              <a:buNone/>
            </a:pPr>
            <a:r>
              <a:rPr lang="en-US"/>
              <a:t>SPARQL</a:t>
            </a:r>
            <a:endParaRPr/>
          </a:p>
        </p:txBody>
      </p:sp>
      <p:sp>
        <p:nvSpPr>
          <p:cNvPr id="359" name="Google Shape;359;g30411fb4bb7_0_0"/>
          <p:cNvSpPr txBox="1"/>
          <p:nvPr>
            <p:ph idx="1" type="subTitle"/>
          </p:nvPr>
        </p:nvSpPr>
        <p:spPr>
          <a:xfrm>
            <a:off x="335175" y="4960760"/>
            <a:ext cx="71184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3F3F3F"/>
              </a:buClr>
              <a:buSzPts val="1800"/>
              <a:buNone/>
            </a:pPr>
            <a:r>
              <a:t/>
            </a:r>
            <a:endParaRPr/>
          </a:p>
          <a:p>
            <a:pPr indent="0" lvl="0" marL="0" rtl="0" algn="ctr">
              <a:lnSpc>
                <a:spcPct val="90000"/>
              </a:lnSpc>
              <a:spcBef>
                <a:spcPts val="750"/>
              </a:spcBef>
              <a:spcAft>
                <a:spcPts val="0"/>
              </a:spcAft>
              <a:buClr>
                <a:srgbClr val="3F3F3F"/>
              </a:buClr>
              <a:buSzPts val="1800"/>
              <a:buNone/>
            </a:pPr>
            <a:r>
              <a:rPr lang="en-US"/>
              <a:t>Fernando Aguilar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0411fb4bb7_0_5"/>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SPARQL</a:t>
            </a:r>
            <a:endParaRPr/>
          </a:p>
        </p:txBody>
      </p:sp>
      <p:sp>
        <p:nvSpPr>
          <p:cNvPr id="365" name="Google Shape;365;g30411fb4bb7_0_5"/>
          <p:cNvSpPr txBox="1"/>
          <p:nvPr>
            <p:ph idx="1" type="body"/>
          </p:nvPr>
        </p:nvSpPr>
        <p:spPr>
          <a:xfrm>
            <a:off x="199275" y="1767000"/>
            <a:ext cx="11992800" cy="4351200"/>
          </a:xfrm>
          <a:prstGeom prst="rect">
            <a:avLst/>
          </a:prstGeom>
          <a:noFill/>
          <a:ln>
            <a:noFill/>
          </a:ln>
        </p:spPr>
        <p:txBody>
          <a:bodyPr anchorCtr="0" anchor="t" bIns="45700" lIns="91425" spcFirstLastPara="1" rIns="91425" wrap="square" tIns="45700">
            <a:normAutofit lnSpcReduction="20000"/>
          </a:bodyPr>
          <a:lstStyle/>
          <a:p>
            <a:pPr indent="-247638" lvl="0" marL="228588" rtl="0" algn="l">
              <a:spcBef>
                <a:spcPts val="750"/>
              </a:spcBef>
              <a:spcAft>
                <a:spcPts val="0"/>
              </a:spcAft>
              <a:buSzPts val="2100"/>
              <a:buChar char="●"/>
            </a:pPr>
            <a:r>
              <a:rPr lang="en-US"/>
              <a:t>Recursive </a:t>
            </a:r>
            <a:r>
              <a:rPr b="1" lang="en-US"/>
              <a:t>acronym</a:t>
            </a:r>
            <a:r>
              <a:rPr lang="en-US"/>
              <a:t>: SPARQL Protocol and RDF Query Language</a:t>
            </a:r>
            <a:endParaRPr/>
          </a:p>
          <a:p>
            <a:pPr indent="-247638" lvl="0" marL="228588" rtl="0" algn="l">
              <a:spcBef>
                <a:spcPts val="750"/>
              </a:spcBef>
              <a:spcAft>
                <a:spcPts val="0"/>
              </a:spcAft>
              <a:buSzPts val="2100"/>
              <a:buChar char="●"/>
            </a:pPr>
            <a:r>
              <a:rPr lang="en-US"/>
              <a:t>Standardized </a:t>
            </a:r>
            <a:r>
              <a:rPr b="1" lang="en-US"/>
              <a:t>language</a:t>
            </a:r>
            <a:r>
              <a:rPr lang="en-US"/>
              <a:t> for querying RDF graphs.</a:t>
            </a:r>
            <a:endParaRPr/>
          </a:p>
          <a:p>
            <a:pPr indent="-247638" lvl="0" marL="228588" rtl="0" algn="l">
              <a:spcBef>
                <a:spcPts val="750"/>
              </a:spcBef>
              <a:spcAft>
                <a:spcPts val="0"/>
              </a:spcAft>
              <a:buSzPts val="2100"/>
              <a:buChar char="●"/>
            </a:pPr>
            <a:r>
              <a:rPr lang="en-US"/>
              <a:t>Standardized by the RDF Data Access Working Group (DAWG) of the World Wide Web Consortium (</a:t>
            </a:r>
            <a:r>
              <a:rPr b="1" lang="en-US"/>
              <a:t>W3C</a:t>
            </a:r>
            <a:r>
              <a:rPr lang="en-US"/>
              <a:t>).</a:t>
            </a:r>
            <a:endParaRPr/>
          </a:p>
          <a:p>
            <a:pPr indent="-247638" lvl="0" marL="228588" rtl="0" algn="l">
              <a:spcBef>
                <a:spcPts val="750"/>
              </a:spcBef>
              <a:spcAft>
                <a:spcPts val="0"/>
              </a:spcAft>
              <a:buSzPts val="2100"/>
              <a:buChar char="●"/>
            </a:pPr>
            <a:r>
              <a:rPr lang="en-US"/>
              <a:t>Like SQL, query </a:t>
            </a:r>
            <a:r>
              <a:rPr b="1" lang="en-US"/>
              <a:t>language</a:t>
            </a:r>
            <a:r>
              <a:rPr lang="en-US"/>
              <a:t>. A </a:t>
            </a:r>
            <a:r>
              <a:rPr b="1" lang="en-US"/>
              <a:t>search</a:t>
            </a:r>
            <a:r>
              <a:rPr lang="en-US"/>
              <a:t> engine and </a:t>
            </a:r>
            <a:r>
              <a:rPr b="1" lang="en-US"/>
              <a:t>data</a:t>
            </a:r>
            <a:r>
              <a:rPr lang="en-US"/>
              <a:t> warehousing are required.</a:t>
            </a:r>
            <a:endParaRPr/>
          </a:p>
          <a:p>
            <a:pPr indent="-247638" lvl="0" marL="228588" rtl="0" algn="l">
              <a:spcBef>
                <a:spcPts val="750"/>
              </a:spcBef>
              <a:spcAft>
                <a:spcPts val="0"/>
              </a:spcAft>
              <a:buSzPts val="2100"/>
              <a:buChar char="●"/>
            </a:pPr>
            <a:r>
              <a:rPr lang="en-US"/>
              <a:t>SQL (Language) - MySQL (Engine)</a:t>
            </a:r>
            <a:endParaRPr/>
          </a:p>
          <a:p>
            <a:pPr indent="-247638" lvl="0" marL="228588" rtl="0" algn="l">
              <a:spcBef>
                <a:spcPts val="750"/>
              </a:spcBef>
              <a:spcAft>
                <a:spcPts val="0"/>
              </a:spcAft>
              <a:buSzPts val="2100"/>
              <a:buChar char="●"/>
            </a:pPr>
            <a:r>
              <a:rPr lang="en-US"/>
              <a:t>SPARQL (Language) - Virtuoso (Engine) </a:t>
            </a:r>
            <a:endParaRPr/>
          </a:p>
          <a:p>
            <a:pPr indent="-247638" lvl="0" marL="228588" rtl="0" algn="l">
              <a:spcBef>
                <a:spcPts val="750"/>
              </a:spcBef>
              <a:spcAft>
                <a:spcPts val="0"/>
              </a:spcAft>
              <a:buSzPts val="2100"/>
              <a:buChar char="●"/>
            </a:pPr>
            <a:r>
              <a:rPr lang="en-US" u="sng">
                <a:hlinkClick r:id="rId3"/>
              </a:rPr>
              <a:t>http://vos.openlinksw.com/owiki/wiki/VOS/VOSSparqlProtocol</a:t>
            </a:r>
            <a:endParaRPr/>
          </a:p>
          <a:p>
            <a:pPr indent="-247638" lvl="0" marL="228588" rtl="0" algn="l">
              <a:spcBef>
                <a:spcPts val="750"/>
              </a:spcBef>
              <a:spcAft>
                <a:spcPts val="0"/>
              </a:spcAft>
              <a:buSzPts val="2100"/>
              <a:buChar char="●"/>
            </a:pPr>
            <a:r>
              <a:rPr lang="en-US"/>
              <a:t>Results can be sets (tables) or RDF networks.</a:t>
            </a:r>
            <a:endParaRPr/>
          </a:p>
          <a:p>
            <a:pPr indent="-38100" lvl="0" marL="171450" rtl="0" algn="l">
              <a:lnSpc>
                <a:spcPct val="90000"/>
              </a:lnSpc>
              <a:spcBef>
                <a:spcPts val="750"/>
              </a:spcBef>
              <a:spcAft>
                <a:spcPts val="0"/>
              </a:spcAft>
              <a:buClr>
                <a:schemeClr val="dk1"/>
              </a:buClr>
              <a:buSzPts val="2100"/>
              <a:buNone/>
            </a:pPr>
            <a:r>
              <a:t/>
            </a:r>
            <a:endParaRPr/>
          </a:p>
        </p:txBody>
      </p:sp>
      <p:sp>
        <p:nvSpPr>
          <p:cNvPr id="366" name="Google Shape;366;g30411fb4bb7_0_5"/>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67" name="Google Shape;367;g30411fb4bb7_0_5"/>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368" name="Google Shape;368;g30411fb4bb7_0_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30411fb4bb7_0_12"/>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Tips for queries</a:t>
            </a:r>
            <a:endParaRPr/>
          </a:p>
        </p:txBody>
      </p:sp>
      <p:sp>
        <p:nvSpPr>
          <p:cNvPr id="374" name="Google Shape;374;g30411fb4bb7_0_12"/>
          <p:cNvSpPr txBox="1"/>
          <p:nvPr>
            <p:ph idx="1" type="body"/>
          </p:nvPr>
        </p:nvSpPr>
        <p:spPr>
          <a:xfrm>
            <a:off x="169975" y="1786550"/>
            <a:ext cx="12070800" cy="4351200"/>
          </a:xfrm>
          <a:prstGeom prst="rect">
            <a:avLst/>
          </a:prstGeom>
          <a:noFill/>
          <a:ln>
            <a:noFill/>
          </a:ln>
        </p:spPr>
        <p:txBody>
          <a:bodyPr anchorCtr="0" anchor="t" bIns="45700" lIns="91425" spcFirstLastPara="1" rIns="91425" wrap="square" tIns="45700">
            <a:normAutofit/>
          </a:bodyPr>
          <a:lstStyle/>
          <a:p>
            <a:pPr indent="-247638" lvl="0" marL="228588" rtl="0" algn="l">
              <a:spcBef>
                <a:spcPts val="750"/>
              </a:spcBef>
              <a:spcAft>
                <a:spcPts val="0"/>
              </a:spcAft>
              <a:buSzPts val="2100"/>
              <a:buFont typeface="Quicksand"/>
              <a:buChar char="●"/>
            </a:pPr>
            <a:r>
              <a:rPr lang="en-US"/>
              <a:t>To understand what an ontology is</a:t>
            </a:r>
            <a:endParaRPr/>
          </a:p>
          <a:p>
            <a:pPr indent="-247638" lvl="0" marL="228588" rtl="0" algn="l">
              <a:spcBef>
                <a:spcPts val="750"/>
              </a:spcBef>
              <a:spcAft>
                <a:spcPts val="0"/>
              </a:spcAft>
              <a:buSzPts val="2100"/>
              <a:buFont typeface="Quicksand"/>
              <a:buChar char="●"/>
            </a:pPr>
            <a:r>
              <a:rPr lang="en-US"/>
              <a:t>To know the existing relationships</a:t>
            </a:r>
            <a:endParaRPr/>
          </a:p>
          <a:p>
            <a:pPr indent="-247638" lvl="0" marL="228588" rtl="0" algn="l">
              <a:spcBef>
                <a:spcPts val="750"/>
              </a:spcBef>
              <a:spcAft>
                <a:spcPts val="0"/>
              </a:spcAft>
              <a:buSzPts val="2100"/>
              <a:buFont typeface="Quicksand"/>
              <a:buChar char="●"/>
            </a:pPr>
            <a:r>
              <a:rPr lang="en-US"/>
              <a:t>To know the schemas used</a:t>
            </a:r>
            <a:endParaRPr/>
          </a:p>
          <a:p>
            <a:pPr indent="-247638" lvl="0" marL="228588" rtl="0" algn="l">
              <a:spcBef>
                <a:spcPts val="750"/>
              </a:spcBef>
              <a:spcAft>
                <a:spcPts val="0"/>
              </a:spcAft>
              <a:buSzPts val="2100"/>
              <a:buFont typeface="Quicksand"/>
              <a:buChar char="●"/>
            </a:pPr>
            <a:r>
              <a:rPr lang="en-US"/>
              <a:t>Distinguish between the data itself and the classes.</a:t>
            </a:r>
            <a:endParaRPr/>
          </a:p>
          <a:p>
            <a:pPr indent="-247638" lvl="0" marL="228588" rtl="0" algn="l">
              <a:spcBef>
                <a:spcPts val="750"/>
              </a:spcBef>
              <a:spcAft>
                <a:spcPts val="0"/>
              </a:spcAft>
              <a:buSzPts val="2100"/>
              <a:buFont typeface="Quicksand"/>
              <a:buChar char="●"/>
            </a:pPr>
            <a:r>
              <a:rPr lang="en-US"/>
              <a:t>Search classes and instances to know the relationships of an object</a:t>
            </a:r>
            <a:endParaRPr/>
          </a:p>
          <a:p>
            <a:pPr indent="0" lvl="0" marL="228588" rtl="0" algn="l">
              <a:lnSpc>
                <a:spcPct val="90000"/>
              </a:lnSpc>
              <a:spcBef>
                <a:spcPts val="750"/>
              </a:spcBef>
              <a:spcAft>
                <a:spcPts val="0"/>
              </a:spcAft>
              <a:buNone/>
            </a:pPr>
            <a:r>
              <a:t/>
            </a:r>
            <a:endParaRPr/>
          </a:p>
        </p:txBody>
      </p:sp>
      <p:sp>
        <p:nvSpPr>
          <p:cNvPr id="375" name="Google Shape;375;g30411fb4bb7_0_12"/>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76" name="Google Shape;376;g30411fb4bb7_0_12"/>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30411fb4bb7_0_19"/>
          <p:cNvSpPr txBox="1"/>
          <p:nvPr>
            <p:ph type="title"/>
          </p:nvPr>
        </p:nvSpPr>
        <p:spPr>
          <a:xfrm>
            <a:off x="1117600" y="365129"/>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a:t>
            </a:r>
            <a:endParaRPr/>
          </a:p>
        </p:txBody>
      </p:sp>
      <p:sp>
        <p:nvSpPr>
          <p:cNvPr id="382" name="Google Shape;382;g30411fb4bb7_0_19"/>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83" name="Google Shape;383;g30411fb4bb7_0_19"/>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384" name="Google Shape;384;g30411fb4bb7_0_19"/>
          <p:cNvSpPr txBox="1"/>
          <p:nvPr/>
        </p:nvSpPr>
        <p:spPr>
          <a:xfrm>
            <a:off x="2208363" y="1992701"/>
            <a:ext cx="6901200" cy="252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PREFIX </a:t>
            </a:r>
            <a:r>
              <a:rPr b="0" i="0" lang="en-US" sz="1600" u="none" cap="none" strike="noStrike">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Namespaces</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SELECT – </a:t>
            </a:r>
            <a:r>
              <a:rPr lang="en-US" sz="2000">
                <a:solidFill>
                  <a:schemeClr val="dk1"/>
                </a:solidFill>
                <a:latin typeface="Calibri"/>
                <a:ea typeface="Calibri"/>
                <a:cs typeface="Calibri"/>
                <a:sym typeface="Calibri"/>
              </a:rPr>
              <a:t>Attributes you want to query and get as response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WHERE – </a:t>
            </a:r>
            <a:r>
              <a:rPr lang="en-US" sz="2000">
                <a:solidFill>
                  <a:schemeClr val="dk1"/>
                </a:solidFill>
                <a:latin typeface="Calibri"/>
                <a:ea typeface="Calibri"/>
                <a:cs typeface="Calibri"/>
                <a:sym typeface="Calibri"/>
              </a:rPr>
              <a:t>Conditions to fulfil</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309c4f73f95_0_0"/>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1</a:t>
            </a:r>
            <a:endParaRPr/>
          </a:p>
        </p:txBody>
      </p:sp>
      <p:sp>
        <p:nvSpPr>
          <p:cNvPr id="390" name="Google Shape;390;g309c4f73f95_0_0"/>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391" name="Google Shape;391;g309c4f73f95_0_0"/>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392" name="Google Shape;392;g309c4f73f95_0_0"/>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List of Films in DBpedia</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g309c4f73f95_0_0"/>
          <p:cNvSpPr/>
          <p:nvPr/>
        </p:nvSpPr>
        <p:spPr>
          <a:xfrm>
            <a:off x="747125" y="2132273"/>
            <a:ext cx="6071700" cy="23910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PREFIX dbo: &lt;http://dbpedia.org/ontology/&gt;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PREFIX foaf: &lt;http://xmlns.com/foaf/0.1/&gt;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SELECT ?</a:t>
            </a:r>
            <a:r>
              <a:rPr lang="en-US" sz="2200">
                <a:latin typeface="Calibri"/>
                <a:ea typeface="Calibri"/>
                <a:cs typeface="Calibri"/>
                <a:sym typeface="Calibri"/>
              </a:rPr>
              <a:t>film</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WHERE{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    ?</a:t>
            </a:r>
            <a:r>
              <a:rPr lang="en-US" sz="2200">
                <a:latin typeface="Calibri"/>
                <a:ea typeface="Calibri"/>
                <a:cs typeface="Calibri"/>
                <a:sym typeface="Calibri"/>
              </a:rPr>
              <a:t>film</a:t>
            </a:r>
            <a:r>
              <a:rPr b="0" i="0" lang="en-US" sz="2200" u="none" cap="none" strike="noStrike">
                <a:solidFill>
                  <a:srgbClr val="000000"/>
                </a:solidFill>
                <a:latin typeface="Calibri"/>
                <a:ea typeface="Calibri"/>
                <a:cs typeface="Calibri"/>
                <a:sym typeface="Calibri"/>
              </a:rPr>
              <a:t> </a:t>
            </a:r>
            <a:r>
              <a:rPr lang="en-US" sz="2200">
                <a:solidFill>
                  <a:srgbClr val="000000"/>
                </a:solidFill>
                <a:latin typeface="Calibri"/>
                <a:ea typeface="Calibri"/>
                <a:cs typeface="Calibri"/>
                <a:sym typeface="Calibri"/>
              </a:rPr>
              <a:t>a</a:t>
            </a:r>
            <a:r>
              <a:rPr b="0" i="0" lang="en-US" sz="2200" u="none" cap="none" strike="noStrike">
                <a:solidFill>
                  <a:srgbClr val="000000"/>
                </a:solidFill>
                <a:latin typeface="Calibri"/>
                <a:ea typeface="Calibri"/>
                <a:cs typeface="Calibri"/>
                <a:sym typeface="Calibri"/>
              </a:rPr>
              <a:t> dbo:Film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 LIMIT 100</a:t>
            </a:r>
            <a:endParaRPr b="0" i="0" sz="2000" u="none" cap="none" strike="noStrike">
              <a:solidFill>
                <a:srgbClr val="000000"/>
              </a:solidFill>
              <a:latin typeface="Arial"/>
              <a:ea typeface="Arial"/>
              <a:cs typeface="Arial"/>
              <a:sym typeface="Arial"/>
            </a:endParaRPr>
          </a:p>
        </p:txBody>
      </p:sp>
      <p:sp>
        <p:nvSpPr>
          <p:cNvPr id="394" name="Google Shape;394;g309c4f73f95_0_0"/>
          <p:cNvSpPr txBox="1"/>
          <p:nvPr/>
        </p:nvSpPr>
        <p:spPr>
          <a:xfrm>
            <a:off x="7112543" y="3401275"/>
            <a:ext cx="29985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a = rdf:type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g309c4f73f95_0_0"/>
          <p:cNvSpPr/>
          <p:nvPr/>
        </p:nvSpPr>
        <p:spPr>
          <a:xfrm>
            <a:off x="1670550" y="2852625"/>
            <a:ext cx="674100" cy="365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396" name="Google Shape;396;g309c4f73f95_0_0"/>
          <p:cNvSpPr txBox="1"/>
          <p:nvPr/>
        </p:nvSpPr>
        <p:spPr>
          <a:xfrm>
            <a:off x="7112547" y="1826600"/>
            <a:ext cx="5275500" cy="166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PREFIX </a:t>
            </a:r>
            <a:r>
              <a:rPr b="0" i="0" lang="en-US" sz="1600" u="none" cap="none" strike="noStrike">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Namespaces</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SELECT – </a:t>
            </a:r>
            <a:r>
              <a:rPr lang="en-US" sz="2000">
                <a:solidFill>
                  <a:schemeClr val="dk1"/>
                </a:solidFill>
                <a:latin typeface="Calibri"/>
                <a:ea typeface="Calibri"/>
                <a:cs typeface="Calibri"/>
                <a:sym typeface="Calibri"/>
              </a:rPr>
              <a:t>Attributes you want to get</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WHERE – </a:t>
            </a:r>
            <a:r>
              <a:rPr lang="en-US" sz="2000">
                <a:solidFill>
                  <a:schemeClr val="dk1"/>
                </a:solidFill>
                <a:latin typeface="Calibri"/>
                <a:ea typeface="Calibri"/>
                <a:cs typeface="Calibri"/>
                <a:sym typeface="Calibri"/>
              </a:rPr>
              <a:t>Conditions to fulfil</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302d1448f67_0_9"/>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WWW history (I)</a:t>
            </a:r>
            <a:endParaRPr/>
          </a:p>
        </p:txBody>
      </p:sp>
      <p:sp>
        <p:nvSpPr>
          <p:cNvPr id="93" name="Google Shape;93;g302d1448f67_0_9"/>
          <p:cNvSpPr txBox="1"/>
          <p:nvPr>
            <p:ph idx="1" type="body"/>
          </p:nvPr>
        </p:nvSpPr>
        <p:spPr>
          <a:xfrm>
            <a:off x="263775" y="1690825"/>
            <a:ext cx="11928300" cy="4712700"/>
          </a:xfrm>
          <a:prstGeom prst="rect">
            <a:avLst/>
          </a:prstGeom>
        </p:spPr>
        <p:txBody>
          <a:bodyPr anchorCtr="0" anchor="t" bIns="45700" lIns="91425" spcFirstLastPara="1" rIns="91425" wrap="square" tIns="45700">
            <a:noAutofit/>
          </a:bodyPr>
          <a:lstStyle/>
          <a:p>
            <a:pPr indent="-370998" lvl="0" marL="457200" rtl="0" algn="l">
              <a:lnSpc>
                <a:spcPct val="100000"/>
              </a:lnSpc>
              <a:spcBef>
                <a:spcPts val="1000"/>
              </a:spcBef>
              <a:spcAft>
                <a:spcPts val="0"/>
              </a:spcAft>
              <a:buClr>
                <a:srgbClr val="333333"/>
              </a:buClr>
              <a:buSzPts val="2243"/>
              <a:buChar char="•"/>
            </a:pPr>
            <a:r>
              <a:rPr lang="en-US" sz="3167">
                <a:solidFill>
                  <a:srgbClr val="333333"/>
                </a:solidFill>
              </a:rPr>
              <a:t>First communication between a client and a server using the HTTP protocol in November </a:t>
            </a:r>
            <a:r>
              <a:rPr b="1" lang="en-US" sz="3167">
                <a:solidFill>
                  <a:srgbClr val="333333"/>
                </a:solidFill>
              </a:rPr>
              <a:t>1989</a:t>
            </a:r>
            <a:r>
              <a:rPr lang="en-US" sz="3167">
                <a:solidFill>
                  <a:srgbClr val="333333"/>
                </a:solidFill>
              </a:rPr>
              <a:t> (Tim Berners-Lee, CERN).</a:t>
            </a:r>
            <a:endParaRPr sz="3167">
              <a:solidFill>
                <a:srgbClr val="333333"/>
              </a:solidFill>
            </a:endParaRPr>
          </a:p>
          <a:p>
            <a:pPr indent="-370998" lvl="0" marL="457200" rtl="0" algn="l">
              <a:lnSpc>
                <a:spcPct val="100000"/>
              </a:lnSpc>
              <a:spcBef>
                <a:spcPts val="0"/>
              </a:spcBef>
              <a:spcAft>
                <a:spcPts val="0"/>
              </a:spcAft>
              <a:buClr>
                <a:srgbClr val="333333"/>
              </a:buClr>
              <a:buSzPts val="2243"/>
              <a:buChar char="•"/>
            </a:pPr>
            <a:r>
              <a:rPr b="1" lang="en-US" sz="3167">
                <a:solidFill>
                  <a:srgbClr val="333333"/>
                </a:solidFill>
              </a:rPr>
              <a:t>WEB</a:t>
            </a:r>
            <a:r>
              <a:rPr lang="en-US" sz="3167">
                <a:solidFill>
                  <a:srgbClr val="333333"/>
                </a:solidFill>
              </a:rPr>
              <a:t>: HTTP, HTML, URL</a:t>
            </a:r>
            <a:endParaRPr sz="3167">
              <a:solidFill>
                <a:srgbClr val="333333"/>
              </a:solidFill>
            </a:endParaRPr>
          </a:p>
          <a:p>
            <a:pPr indent="-370998" lvl="0" marL="457200" rtl="0" algn="l">
              <a:lnSpc>
                <a:spcPct val="100000"/>
              </a:lnSpc>
              <a:spcBef>
                <a:spcPts val="0"/>
              </a:spcBef>
              <a:spcAft>
                <a:spcPts val="0"/>
              </a:spcAft>
              <a:buClr>
                <a:srgbClr val="333333"/>
              </a:buClr>
              <a:buSzPts val="2243"/>
              <a:buChar char="•"/>
            </a:pPr>
            <a:r>
              <a:rPr lang="en-US" sz="3167">
                <a:solidFill>
                  <a:srgbClr val="333333"/>
                </a:solidFill>
              </a:rPr>
              <a:t>Web 1.0 is the </a:t>
            </a:r>
            <a:r>
              <a:rPr b="1" lang="en-US" sz="3167">
                <a:solidFill>
                  <a:srgbClr val="333333"/>
                </a:solidFill>
              </a:rPr>
              <a:t>original Internet</a:t>
            </a:r>
            <a:r>
              <a:rPr lang="en-US" sz="3167">
                <a:solidFill>
                  <a:srgbClr val="333333"/>
                </a:solidFill>
              </a:rPr>
              <a:t>. It allowed </a:t>
            </a:r>
            <a:r>
              <a:rPr b="1" lang="en-US" sz="3167">
                <a:solidFill>
                  <a:srgbClr val="333333"/>
                </a:solidFill>
              </a:rPr>
              <a:t>reading</a:t>
            </a:r>
            <a:r>
              <a:rPr lang="en-US" sz="3167">
                <a:solidFill>
                  <a:srgbClr val="333333"/>
                </a:solidFill>
              </a:rPr>
              <a:t> from the network. </a:t>
            </a:r>
            <a:endParaRPr sz="3167">
              <a:solidFill>
                <a:srgbClr val="333333"/>
              </a:solidFill>
            </a:endParaRPr>
          </a:p>
          <a:p>
            <a:pPr indent="-370998" lvl="0" marL="457200" rtl="0" algn="l">
              <a:lnSpc>
                <a:spcPct val="100000"/>
              </a:lnSpc>
              <a:spcBef>
                <a:spcPts val="0"/>
              </a:spcBef>
              <a:spcAft>
                <a:spcPts val="0"/>
              </a:spcAft>
              <a:buClr>
                <a:srgbClr val="333333"/>
              </a:buClr>
              <a:buSzPts val="2243"/>
              <a:buChar char="•"/>
            </a:pPr>
            <a:r>
              <a:rPr lang="en-US" sz="3167">
                <a:solidFill>
                  <a:srgbClr val="333333"/>
                </a:solidFill>
              </a:rPr>
              <a:t>The </a:t>
            </a:r>
            <a:r>
              <a:rPr b="1" lang="en-US" sz="3167">
                <a:solidFill>
                  <a:srgbClr val="333333"/>
                </a:solidFill>
              </a:rPr>
              <a:t>dynamic</a:t>
            </a:r>
            <a:r>
              <a:rPr lang="en-US" sz="3167">
                <a:solidFill>
                  <a:srgbClr val="333333"/>
                </a:solidFill>
              </a:rPr>
              <a:t> part: </a:t>
            </a:r>
            <a:r>
              <a:rPr b="1" lang="en-US" sz="3167">
                <a:solidFill>
                  <a:srgbClr val="333333"/>
                </a:solidFill>
              </a:rPr>
              <a:t>hyperlinks</a:t>
            </a:r>
            <a:r>
              <a:rPr lang="en-US" sz="3167">
                <a:solidFill>
                  <a:srgbClr val="333333"/>
                </a:solidFill>
              </a:rPr>
              <a:t> linking pages to other pages (network, web). </a:t>
            </a:r>
            <a:endParaRPr sz="3167">
              <a:solidFill>
                <a:srgbClr val="333333"/>
              </a:solidFill>
            </a:endParaRPr>
          </a:p>
          <a:p>
            <a:pPr indent="-370998" lvl="0" marL="457200" rtl="0" algn="l">
              <a:lnSpc>
                <a:spcPct val="100000"/>
              </a:lnSpc>
              <a:spcBef>
                <a:spcPts val="0"/>
              </a:spcBef>
              <a:spcAft>
                <a:spcPts val="0"/>
              </a:spcAft>
              <a:buClr>
                <a:srgbClr val="333333"/>
              </a:buClr>
              <a:buSzPts val="2243"/>
              <a:buChar char="•"/>
            </a:pPr>
            <a:r>
              <a:rPr lang="en-US" sz="3167">
                <a:solidFill>
                  <a:srgbClr val="333333"/>
                </a:solidFill>
              </a:rPr>
              <a:t>The Web was understood as an </a:t>
            </a:r>
            <a:r>
              <a:rPr b="1" lang="en-US" sz="3167">
                <a:solidFill>
                  <a:srgbClr val="333333"/>
                </a:solidFill>
              </a:rPr>
              <a:t>information portal</a:t>
            </a:r>
            <a:r>
              <a:rPr lang="en-US" sz="3167">
                <a:solidFill>
                  <a:srgbClr val="333333"/>
                </a:solidFill>
              </a:rPr>
              <a:t>.</a:t>
            </a:r>
            <a:endParaRPr sz="3167">
              <a:solidFill>
                <a:srgbClr val="333333"/>
              </a:solidFill>
            </a:endParaRPr>
          </a:p>
          <a:p>
            <a:pPr indent="-370998" lvl="0" marL="457200" rtl="0" algn="l">
              <a:lnSpc>
                <a:spcPct val="100000"/>
              </a:lnSpc>
              <a:spcBef>
                <a:spcPts val="0"/>
              </a:spcBef>
              <a:spcAft>
                <a:spcPts val="0"/>
              </a:spcAft>
              <a:buSzPts val="2243"/>
              <a:buChar char="•"/>
            </a:pPr>
            <a:r>
              <a:rPr lang="en-US" sz="3167"/>
              <a:t>Tables with positions to align the elements on the page.</a:t>
            </a:r>
            <a:endParaRPr sz="3167"/>
          </a:p>
          <a:p>
            <a:pPr indent="0" lvl="0" marL="0" rtl="0" algn="l">
              <a:lnSpc>
                <a:spcPct val="70000"/>
              </a:lnSpc>
              <a:spcBef>
                <a:spcPts val="1000"/>
              </a:spcBef>
              <a:spcAft>
                <a:spcPts val="0"/>
              </a:spcAft>
              <a:buClr>
                <a:schemeClr val="dk1"/>
              </a:buClr>
              <a:buSzPts val="1018"/>
              <a:buFont typeface="Arial"/>
              <a:buNone/>
            </a:pPr>
            <a:r>
              <a:t/>
            </a:r>
            <a:endParaRPr sz="2990"/>
          </a:p>
          <a:p>
            <a:pPr indent="0" lvl="0" marL="0" rtl="0" algn="l">
              <a:lnSpc>
                <a:spcPct val="70000"/>
              </a:lnSpc>
              <a:spcBef>
                <a:spcPts val="1000"/>
              </a:spcBef>
              <a:spcAft>
                <a:spcPts val="0"/>
              </a:spcAft>
              <a:buSzPts val="1018"/>
              <a:buNone/>
            </a:pPr>
            <a:r>
              <a:t/>
            </a:r>
            <a:endParaRPr sz="299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309c4f73f95_0_12"/>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DBpedia endpoint</a:t>
            </a:r>
            <a:endParaRPr/>
          </a:p>
        </p:txBody>
      </p:sp>
      <p:sp>
        <p:nvSpPr>
          <p:cNvPr id="402" name="Google Shape;402;g309c4f73f95_0_12"/>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03" name="Google Shape;403;g309c4f73f95_0_12"/>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04" name="Google Shape;404;g309c4f73f95_0_12"/>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List of Films in DBpedia</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Dbpedia endpoint" id="405" name="Google Shape;405;g309c4f73f95_0_12"/>
          <p:cNvPicPr preferRelativeResize="0"/>
          <p:nvPr/>
        </p:nvPicPr>
        <p:blipFill>
          <a:blip r:embed="rId3">
            <a:alphaModFix/>
          </a:blip>
          <a:stretch>
            <a:fillRect/>
          </a:stretch>
        </p:blipFill>
        <p:spPr>
          <a:xfrm>
            <a:off x="384925" y="2085800"/>
            <a:ext cx="3315675" cy="4140300"/>
          </a:xfrm>
          <a:prstGeom prst="rect">
            <a:avLst/>
          </a:prstGeom>
          <a:noFill/>
          <a:ln>
            <a:noFill/>
          </a:ln>
        </p:spPr>
      </p:pic>
      <p:sp>
        <p:nvSpPr>
          <p:cNvPr id="406" name="Google Shape;406;g309c4f73f95_0_12"/>
          <p:cNvSpPr txBox="1"/>
          <p:nvPr/>
        </p:nvSpPr>
        <p:spPr>
          <a:xfrm>
            <a:off x="3829525" y="2383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https://dbpedia.org/sparql</a:t>
            </a:r>
            <a:endParaRPr b="1"/>
          </a:p>
        </p:txBody>
      </p:sp>
      <p:pic>
        <p:nvPicPr>
          <p:cNvPr descr="Dbpedia result" id="407" name="Google Shape;407;g309c4f73f95_0_12"/>
          <p:cNvPicPr preferRelativeResize="0"/>
          <p:nvPr/>
        </p:nvPicPr>
        <p:blipFill>
          <a:blip r:embed="rId4">
            <a:alphaModFix/>
          </a:blip>
          <a:stretch>
            <a:fillRect/>
          </a:stretch>
        </p:blipFill>
        <p:spPr>
          <a:xfrm>
            <a:off x="6617675" y="1892100"/>
            <a:ext cx="3679100" cy="3639625"/>
          </a:xfrm>
          <a:prstGeom prst="rect">
            <a:avLst/>
          </a:prstGeom>
          <a:noFill/>
          <a:ln>
            <a:noFill/>
          </a:ln>
        </p:spPr>
      </p:pic>
      <p:sp>
        <p:nvSpPr>
          <p:cNvPr id="408" name="Google Shape;408;g309c4f73f95_0_12"/>
          <p:cNvSpPr/>
          <p:nvPr/>
        </p:nvSpPr>
        <p:spPr>
          <a:xfrm>
            <a:off x="6633300" y="2500925"/>
            <a:ext cx="2530200" cy="28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409" name="Google Shape;409;g309c4f73f95_0_12"/>
          <p:cNvSpPr txBox="1"/>
          <p:nvPr/>
        </p:nvSpPr>
        <p:spPr>
          <a:xfrm>
            <a:off x="9263475" y="2442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URIs… Names?</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09c4f73f95_0_30"/>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2</a:t>
            </a:r>
            <a:endParaRPr/>
          </a:p>
        </p:txBody>
      </p:sp>
      <p:sp>
        <p:nvSpPr>
          <p:cNvPr id="415" name="Google Shape;415;g309c4f73f95_0_30"/>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16" name="Google Shape;416;g309c4f73f95_0_30"/>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17" name="Google Shape;417;g309c4f73f95_0_30"/>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List of Films in DBpedia</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8" name="Google Shape;418;g309c4f73f95_0_30"/>
          <p:cNvSpPr/>
          <p:nvPr/>
        </p:nvSpPr>
        <p:spPr>
          <a:xfrm>
            <a:off x="747125" y="2132273"/>
            <a:ext cx="6071700" cy="23910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PREFIX dbo: &lt;http://dbpedia.org/ontology/&gt;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PREFIX foaf: &lt;http://xmlns.com/foaf/0.1/&gt;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SELECT ?</a:t>
            </a:r>
            <a:r>
              <a:rPr lang="en-US" sz="2200">
                <a:latin typeface="Calibri"/>
                <a:ea typeface="Calibri"/>
                <a:cs typeface="Calibri"/>
                <a:sym typeface="Calibri"/>
              </a:rPr>
              <a:t>title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WHERE{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    ?</a:t>
            </a:r>
            <a:r>
              <a:rPr lang="en-US" sz="2200">
                <a:latin typeface="Calibri"/>
                <a:ea typeface="Calibri"/>
                <a:cs typeface="Calibri"/>
                <a:sym typeface="Calibri"/>
              </a:rPr>
              <a:t>film</a:t>
            </a:r>
            <a:r>
              <a:rPr b="0" i="0" lang="en-US" sz="2200" u="none" cap="none" strike="noStrike">
                <a:solidFill>
                  <a:srgbClr val="000000"/>
                </a:solidFill>
                <a:latin typeface="Calibri"/>
                <a:ea typeface="Calibri"/>
                <a:cs typeface="Calibri"/>
                <a:sym typeface="Calibri"/>
              </a:rPr>
              <a:t> </a:t>
            </a:r>
            <a:r>
              <a:rPr lang="en-US" sz="2200">
                <a:solidFill>
                  <a:srgbClr val="000000"/>
                </a:solidFill>
                <a:latin typeface="Calibri"/>
                <a:ea typeface="Calibri"/>
                <a:cs typeface="Calibri"/>
                <a:sym typeface="Calibri"/>
              </a:rPr>
              <a:t>a</a:t>
            </a:r>
            <a:r>
              <a:rPr b="0" i="0" lang="en-US" sz="2200" u="none" cap="none" strike="noStrike">
                <a:solidFill>
                  <a:srgbClr val="000000"/>
                </a:solidFill>
                <a:latin typeface="Calibri"/>
                <a:ea typeface="Calibri"/>
                <a:cs typeface="Calibri"/>
                <a:sym typeface="Calibri"/>
              </a:rPr>
              <a:t> dbo:Film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lang="en-US" sz="2200">
                <a:latin typeface="Calibri"/>
                <a:ea typeface="Calibri"/>
                <a:cs typeface="Calibri"/>
                <a:sym typeface="Calibri"/>
              </a:rPr>
              <a:t>    ?</a:t>
            </a:r>
            <a:r>
              <a:rPr lang="en-US" sz="2200">
                <a:solidFill>
                  <a:schemeClr val="dk1"/>
                </a:solidFill>
                <a:latin typeface="Calibri"/>
                <a:ea typeface="Calibri"/>
                <a:cs typeface="Calibri"/>
                <a:sym typeface="Calibri"/>
              </a:rPr>
              <a:t>film</a:t>
            </a:r>
            <a:r>
              <a:rPr lang="en-US" sz="2200">
                <a:latin typeface="Calibri"/>
                <a:ea typeface="Calibri"/>
                <a:cs typeface="Calibri"/>
                <a:sym typeface="Calibri"/>
              </a:rPr>
              <a:t> foaf:name ?title</a:t>
            </a:r>
            <a:endParaRPr sz="22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2200" u="none" cap="none" strike="noStrike">
                <a:solidFill>
                  <a:srgbClr val="000000"/>
                </a:solidFill>
                <a:latin typeface="Calibri"/>
                <a:ea typeface="Calibri"/>
                <a:cs typeface="Calibri"/>
                <a:sym typeface="Calibri"/>
              </a:rPr>
              <a:t>} LIMIT 100</a:t>
            </a:r>
            <a:endParaRPr b="0" i="0" sz="2000" u="none" cap="none" strike="noStrike">
              <a:solidFill>
                <a:srgbClr val="000000"/>
              </a:solidFill>
              <a:latin typeface="Arial"/>
              <a:ea typeface="Arial"/>
              <a:cs typeface="Arial"/>
              <a:sym typeface="Arial"/>
            </a:endParaRPr>
          </a:p>
        </p:txBody>
      </p:sp>
      <p:sp>
        <p:nvSpPr>
          <p:cNvPr id="419" name="Google Shape;419;g309c4f73f95_0_30"/>
          <p:cNvSpPr txBox="1"/>
          <p:nvPr/>
        </p:nvSpPr>
        <p:spPr>
          <a:xfrm>
            <a:off x="7112543" y="3401275"/>
            <a:ext cx="29985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a = rdf:type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0" name="Google Shape;420;g309c4f73f95_0_30"/>
          <p:cNvSpPr/>
          <p:nvPr/>
        </p:nvSpPr>
        <p:spPr>
          <a:xfrm>
            <a:off x="1699875" y="2852625"/>
            <a:ext cx="674100" cy="365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Quicksand"/>
              <a:ea typeface="Quicksand"/>
              <a:cs typeface="Quicksand"/>
              <a:sym typeface="Quicksand"/>
            </a:endParaRPr>
          </a:p>
        </p:txBody>
      </p:sp>
      <p:sp>
        <p:nvSpPr>
          <p:cNvPr id="421" name="Google Shape;421;g309c4f73f95_0_30"/>
          <p:cNvSpPr txBox="1"/>
          <p:nvPr/>
        </p:nvSpPr>
        <p:spPr>
          <a:xfrm>
            <a:off x="7112547" y="1826600"/>
            <a:ext cx="5275500" cy="166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PREFIX </a:t>
            </a:r>
            <a:r>
              <a:rPr b="0" i="0" lang="en-US" sz="1600" u="none" cap="none" strike="noStrike">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Namespaces</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SELECT – </a:t>
            </a:r>
            <a:r>
              <a:rPr lang="en-US" sz="2000">
                <a:solidFill>
                  <a:schemeClr val="dk1"/>
                </a:solidFill>
                <a:latin typeface="Calibri"/>
                <a:ea typeface="Calibri"/>
                <a:cs typeface="Calibri"/>
                <a:sym typeface="Calibri"/>
              </a:rPr>
              <a:t>Attributes you want to get</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WHERE – </a:t>
            </a:r>
            <a:r>
              <a:rPr lang="en-US" sz="2000">
                <a:solidFill>
                  <a:schemeClr val="dk1"/>
                </a:solidFill>
                <a:latin typeface="Calibri"/>
                <a:ea typeface="Calibri"/>
                <a:cs typeface="Calibri"/>
                <a:sym typeface="Calibri"/>
              </a:rPr>
              <a:t>Conditions to fulfil</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0a28001f37_0_14"/>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27" name="Google Shape;427;g30a28001f37_0_14"/>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pic>
        <p:nvPicPr>
          <p:cNvPr descr="DBPedia question at mentimeter" id="428" name="Google Shape;428;g30a28001f37_0_14"/>
          <p:cNvPicPr preferRelativeResize="0"/>
          <p:nvPr/>
        </p:nvPicPr>
        <p:blipFill>
          <a:blip r:embed="rId3">
            <a:alphaModFix/>
          </a:blip>
          <a:stretch>
            <a:fillRect/>
          </a:stretch>
        </p:blipFill>
        <p:spPr>
          <a:xfrm>
            <a:off x="152400" y="152400"/>
            <a:ext cx="11668125" cy="1790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309c4f73f95_0_42"/>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3</a:t>
            </a:r>
            <a:endParaRPr/>
          </a:p>
        </p:txBody>
      </p:sp>
      <p:sp>
        <p:nvSpPr>
          <p:cNvPr id="434" name="Google Shape;434;g309c4f73f95_0_42"/>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35" name="Google Shape;435;g309c4f73f95_0_42"/>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36" name="Google Shape;436;g309c4f73f95_0_42"/>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Director per film</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7" name="Google Shape;437;g309c4f73f95_0_42"/>
          <p:cNvSpPr/>
          <p:nvPr/>
        </p:nvSpPr>
        <p:spPr>
          <a:xfrm>
            <a:off x="540456" y="2135672"/>
            <a:ext cx="7660200" cy="23082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PREFIX dbo: &lt;http://dbpedia.org/ontology/&gt;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PREFIX foaf: &lt;http://xmlns.com/foaf/0.1/&gt;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SELECT DISTINCT ?director</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WHERE{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film</a:t>
            </a: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a</a:t>
            </a:r>
            <a:r>
              <a:rPr b="0" i="0" lang="en-US" sz="1600" u="none" cap="none" strike="noStrike">
                <a:solidFill>
                  <a:srgbClr val="000000"/>
                </a:solidFill>
                <a:latin typeface="Calibri"/>
                <a:ea typeface="Calibri"/>
                <a:cs typeface="Calibri"/>
                <a:sym typeface="Calibri"/>
              </a:rPr>
              <a:t> dbo:Film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film</a:t>
            </a:r>
            <a:r>
              <a:rPr b="0" i="0" lang="en-US" sz="1600" u="none" cap="none" strike="noStrike">
                <a:solidFill>
                  <a:srgbClr val="000000"/>
                </a:solidFill>
                <a:latin typeface="Calibri"/>
                <a:ea typeface="Calibri"/>
                <a:cs typeface="Calibri"/>
                <a:sym typeface="Calibri"/>
              </a:rPr>
              <a:t> dbo:director ?director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LIMIT 100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09c4f73f95_0_55"/>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4</a:t>
            </a:r>
            <a:endParaRPr/>
          </a:p>
        </p:txBody>
      </p:sp>
      <p:sp>
        <p:nvSpPr>
          <p:cNvPr id="443" name="Google Shape;443;g309c4f73f95_0_55"/>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44" name="Google Shape;444;g309c4f73f95_0_55"/>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45" name="Google Shape;445;g309c4f73f95_0_55"/>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Birthdate of directors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6" name="Google Shape;446;g309c4f73f95_0_55"/>
          <p:cNvSpPr/>
          <p:nvPr/>
        </p:nvSpPr>
        <p:spPr>
          <a:xfrm>
            <a:off x="540456" y="2135672"/>
            <a:ext cx="7660200" cy="23082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PREFIX dbo: &lt;http://dbpedia.org/ontology/&gt;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PREFIX foaf: &lt;http://xmlns.com/foaf/0.1/&gt;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SELECT DISTINCT ?director ?bd</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WHERE{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film</a:t>
            </a: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a</a:t>
            </a:r>
            <a:r>
              <a:rPr b="0" i="0" lang="en-US" sz="1600" u="none" cap="none" strike="noStrike">
                <a:solidFill>
                  <a:srgbClr val="000000"/>
                </a:solidFill>
                <a:latin typeface="Calibri"/>
                <a:ea typeface="Calibri"/>
                <a:cs typeface="Calibri"/>
                <a:sym typeface="Calibri"/>
              </a:rPr>
              <a:t> dbo:Film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a:t>
            </a:r>
            <a:r>
              <a:rPr lang="en-US" sz="1600">
                <a:latin typeface="Calibri"/>
                <a:ea typeface="Calibri"/>
                <a:cs typeface="Calibri"/>
                <a:sym typeface="Calibri"/>
              </a:rPr>
              <a:t>film</a:t>
            </a:r>
            <a:r>
              <a:rPr b="0" i="0" lang="en-US" sz="1600" u="none" cap="none" strike="noStrike">
                <a:solidFill>
                  <a:srgbClr val="000000"/>
                </a:solidFill>
                <a:latin typeface="Calibri"/>
                <a:ea typeface="Calibri"/>
                <a:cs typeface="Calibri"/>
                <a:sym typeface="Calibri"/>
              </a:rPr>
              <a:t> dbo:director ?director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lang="en-US" sz="1600">
                <a:latin typeface="Calibri"/>
                <a:ea typeface="Calibri"/>
                <a:cs typeface="Calibri"/>
                <a:sym typeface="Calibri"/>
              </a:rPr>
              <a:t>    </a:t>
            </a:r>
            <a:r>
              <a:rPr lang="en-US" sz="1600">
                <a:solidFill>
                  <a:schemeClr val="dk1"/>
                </a:solidFill>
                <a:latin typeface="Calibri"/>
                <a:ea typeface="Calibri"/>
                <a:cs typeface="Calibri"/>
                <a:sym typeface="Calibri"/>
              </a:rPr>
              <a:t>?director dbo:birthDate ?bd .</a:t>
            </a:r>
            <a:endParaRPr sz="16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 LIMIT 100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309c4f73f95_0_63"/>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5</a:t>
            </a:r>
            <a:endParaRPr/>
          </a:p>
        </p:txBody>
      </p:sp>
      <p:sp>
        <p:nvSpPr>
          <p:cNvPr id="452" name="Google Shape;452;g309c4f73f95_0_63"/>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53" name="Google Shape;453;g309c4f73f95_0_63"/>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54" name="Google Shape;454;g309c4f73f95_0_63"/>
          <p:cNvSpPr txBox="1"/>
          <p:nvPr/>
        </p:nvSpPr>
        <p:spPr>
          <a:xfrm>
            <a:off x="440138" y="1474926"/>
            <a:ext cx="69012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Birth place of directors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5" name="Google Shape;455;g309c4f73f95_0_63"/>
          <p:cNvSpPr/>
          <p:nvPr/>
        </p:nvSpPr>
        <p:spPr>
          <a:xfrm>
            <a:off x="540450" y="2135675"/>
            <a:ext cx="7660200" cy="2631600"/>
          </a:xfrm>
          <a:prstGeom prst="rect">
            <a:avLst/>
          </a:prstGeom>
          <a:solidFill>
            <a:srgbClr val="F2F2F2"/>
          </a:solid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dbo: &lt;http://dbpedia.org/ontology/&gt;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foaf: &lt;http://xmlns.com/foaf/0.1/&gt;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SELECT DISTINCT ?director ?bp</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WHERE{</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?film a dbo:Film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film</a:t>
            </a:r>
            <a:r>
              <a:rPr lang="en-US" sz="1600">
                <a:solidFill>
                  <a:schemeClr val="dk1"/>
                </a:solidFill>
                <a:latin typeface="Calibri"/>
                <a:ea typeface="Calibri"/>
                <a:cs typeface="Calibri"/>
                <a:sym typeface="Calibri"/>
              </a:rPr>
              <a:t> dbo:director ?director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?director dbo:birthPlace ?bp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LIMIT 100</a:t>
            </a:r>
            <a:endParaRPr sz="16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309c4f73f95_0_71"/>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6</a:t>
            </a:r>
            <a:endParaRPr/>
          </a:p>
        </p:txBody>
      </p:sp>
      <p:sp>
        <p:nvSpPr>
          <p:cNvPr id="461" name="Google Shape;461;g309c4f73f95_0_71"/>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62" name="Google Shape;462;g309c4f73f95_0_71"/>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63" name="Google Shape;463;g309c4f73f95_0_71"/>
          <p:cNvSpPr txBox="1"/>
          <p:nvPr/>
        </p:nvSpPr>
        <p:spPr>
          <a:xfrm>
            <a:off x="440156" y="1474925"/>
            <a:ext cx="105111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Birth place of directors. FILTER: only cities &lt; 10000 inhabitants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4" name="Google Shape;464;g309c4f73f95_0_71"/>
          <p:cNvSpPr/>
          <p:nvPr/>
        </p:nvSpPr>
        <p:spPr>
          <a:xfrm>
            <a:off x="540450" y="2135675"/>
            <a:ext cx="7660200" cy="2631600"/>
          </a:xfrm>
          <a:prstGeom prst="rect">
            <a:avLst/>
          </a:prstGeom>
          <a:solidFill>
            <a:srgbClr val="F2F2F2"/>
          </a:solid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dbo: &lt;http://dbpedia.org/ontology/&gt;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foaf: &lt;http://xmlns.com/foaf/0.1/&gt;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SELECT DISTINCT ?director ?bp</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WHERE{</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?film a dbo:Film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?film dbo:director ?director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?director dbo:birthPlace ?bp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 ?bp dbo:populationTotal ?population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FILTER (?population &lt; 10000)</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LIMIT 100</a:t>
            </a:r>
            <a:endParaRPr sz="16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309c4f73f95_0_79"/>
          <p:cNvSpPr txBox="1"/>
          <p:nvPr>
            <p:ph type="title"/>
          </p:nvPr>
        </p:nvSpPr>
        <p:spPr>
          <a:xfrm>
            <a:off x="384925" y="208804"/>
            <a:ext cx="14020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lang="en-US"/>
              <a:t>Basic Query - Example 7</a:t>
            </a:r>
            <a:endParaRPr/>
          </a:p>
        </p:txBody>
      </p:sp>
      <p:sp>
        <p:nvSpPr>
          <p:cNvPr id="470" name="Google Shape;470;g309c4f73f95_0_79"/>
          <p:cNvSpPr txBox="1"/>
          <p:nvPr>
            <p:ph idx="12" type="sldNum"/>
          </p:nvPr>
        </p:nvSpPr>
        <p:spPr>
          <a:xfrm>
            <a:off x="10607039" y="6356351"/>
            <a:ext cx="75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471" name="Google Shape;471;g309c4f73f95_0_79"/>
          <p:cNvSpPr txBox="1"/>
          <p:nvPr>
            <p:ph idx="11" type="ftr"/>
          </p:nvPr>
        </p:nvSpPr>
        <p:spPr>
          <a:xfrm>
            <a:off x="2104271" y="6413084"/>
            <a:ext cx="71592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Fernando Aguilar | Linked Data | 29/10/24</a:t>
            </a:r>
            <a:endParaRPr/>
          </a:p>
        </p:txBody>
      </p:sp>
      <p:sp>
        <p:nvSpPr>
          <p:cNvPr id="472" name="Google Shape;472;g309c4f73f95_0_79"/>
          <p:cNvSpPr txBox="1"/>
          <p:nvPr/>
        </p:nvSpPr>
        <p:spPr>
          <a:xfrm>
            <a:off x="440156" y="1474925"/>
            <a:ext cx="105111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Birth place of directors. FILTER: only cities &lt; 10000 inhabitants</a:t>
            </a:r>
            <a:endParaRPr b="1" sz="2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alibri"/>
                <a:ea typeface="Calibri"/>
                <a:cs typeface="Calibri"/>
                <a:sym typeface="Calibri"/>
              </a:rPr>
              <a:t>Birthdate: What I missed?</a:t>
            </a:r>
            <a:endParaRPr b="1" sz="2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3" name="Google Shape;473;g309c4f73f95_0_79"/>
          <p:cNvSpPr/>
          <p:nvPr/>
        </p:nvSpPr>
        <p:spPr>
          <a:xfrm>
            <a:off x="638150" y="2839050"/>
            <a:ext cx="7660200" cy="2631600"/>
          </a:xfrm>
          <a:prstGeom prst="rect">
            <a:avLst/>
          </a:prstGeom>
          <a:solidFill>
            <a:srgbClr val="F2F2F2"/>
          </a:solid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dbo: &lt;http://dbpedia.org/ontology/&gt;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PREFIX foaf: &lt;http://xmlns.com/foaf/0.1/&gt;</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SELECT DISTINCT ?director ?bp</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WHERE{</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?film a dbo:Film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?film dbo:director ?director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?director dbo:birthPlace ?bp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?bp dbo:populationTotal ?population .</a:t>
            </a:r>
            <a:endParaRPr>
              <a:solidFill>
                <a:schemeClr val="dk1"/>
              </a:solidFill>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FILTER (?population &lt; 10000)</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LIMIT 100</a:t>
            </a:r>
            <a:endParaRPr sz="16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
          <p:cNvSpPr txBox="1"/>
          <p:nvPr>
            <p:ph type="title"/>
          </p:nvPr>
        </p:nvSpPr>
        <p:spPr>
          <a:xfrm>
            <a:off x="84841" y="2941167"/>
            <a:ext cx="6155703" cy="17853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5390"/>
              </a:buClr>
              <a:buSzPts val="4800"/>
              <a:buFont typeface="Quicksand SemiBold"/>
              <a:buNone/>
            </a:pPr>
            <a:r>
              <a:rPr lang="en-US"/>
              <a:t>Thank you!</a:t>
            </a:r>
            <a:br>
              <a:rPr lang="en-US"/>
            </a:br>
            <a:r>
              <a:rPr lang="en-US"/>
              <a:t>Questions?</a:t>
            </a:r>
            <a:endParaRPr/>
          </a:p>
        </p:txBody>
      </p:sp>
      <p:sp>
        <p:nvSpPr>
          <p:cNvPr id="479" name="Google Shape;479;p3"/>
          <p:cNvSpPr txBox="1"/>
          <p:nvPr>
            <p:ph idx="1" type="body"/>
          </p:nvPr>
        </p:nvSpPr>
        <p:spPr>
          <a:xfrm>
            <a:off x="84841" y="4846607"/>
            <a:ext cx="6155703" cy="144352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2400"/>
              <a:buFont typeface="Arial"/>
              <a:buNone/>
            </a:pPr>
            <a:r>
              <a:rPr lang="en-US">
                <a:solidFill>
                  <a:schemeClr val="accent1"/>
                </a:solidFill>
              </a:rPr>
              <a:t>Fernando Aguilar Gómez</a:t>
            </a:r>
            <a:endParaRPr>
              <a:solidFill>
                <a:schemeClr val="accent1"/>
              </a:solidFill>
            </a:endParaRPr>
          </a:p>
          <a:p>
            <a:pPr indent="0" lvl="0" marL="0" rtl="0" algn="l">
              <a:spcBef>
                <a:spcPts val="0"/>
              </a:spcBef>
              <a:spcAft>
                <a:spcPts val="0"/>
              </a:spcAft>
              <a:buClr>
                <a:schemeClr val="accent1"/>
              </a:buClr>
              <a:buSzPts val="2400"/>
              <a:buFont typeface="Arial"/>
              <a:buNone/>
            </a:pPr>
            <a:r>
              <a:rPr lang="en-US">
                <a:solidFill>
                  <a:schemeClr val="accent1"/>
                </a:solidFill>
              </a:rPr>
              <a:t>f.a [at] CSIC.es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02d1448f67_0_15"/>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WWW history (II)</a:t>
            </a:r>
            <a:endParaRPr/>
          </a:p>
        </p:txBody>
      </p:sp>
      <p:sp>
        <p:nvSpPr>
          <p:cNvPr id="99" name="Google Shape;99;g302d1448f67_0_15"/>
          <p:cNvSpPr txBox="1"/>
          <p:nvPr>
            <p:ph idx="1" type="body"/>
          </p:nvPr>
        </p:nvSpPr>
        <p:spPr>
          <a:xfrm>
            <a:off x="278850" y="1690825"/>
            <a:ext cx="11634300" cy="4773000"/>
          </a:xfrm>
          <a:prstGeom prst="rect">
            <a:avLst/>
          </a:prstGeom>
        </p:spPr>
        <p:txBody>
          <a:bodyPr anchorCtr="0" anchor="t" bIns="45700" lIns="91425" spcFirstLastPara="1" rIns="91425" wrap="square" tIns="45700">
            <a:normAutofit fontScale="85000" lnSpcReduction="20000"/>
          </a:bodyPr>
          <a:lstStyle/>
          <a:p>
            <a:pPr indent="-398187" lvl="0" marL="457200" rtl="0" algn="l">
              <a:lnSpc>
                <a:spcPct val="100000"/>
              </a:lnSpc>
              <a:spcBef>
                <a:spcPts val="1000"/>
              </a:spcBef>
              <a:spcAft>
                <a:spcPts val="0"/>
              </a:spcAft>
              <a:buSzPct val="75856"/>
              <a:buChar char="•"/>
            </a:pPr>
            <a:r>
              <a:rPr lang="en-US" sz="4141"/>
              <a:t>On this new platform, users have the ability to </a:t>
            </a:r>
            <a:r>
              <a:rPr b="1" lang="en-US" sz="4141"/>
              <a:t>control their data</a:t>
            </a:r>
            <a:r>
              <a:rPr lang="en-US" sz="4141"/>
              <a:t>.</a:t>
            </a:r>
            <a:endParaRPr sz="4141"/>
          </a:p>
          <a:p>
            <a:pPr indent="-398187" lvl="0" marL="457200" rtl="0" algn="l">
              <a:lnSpc>
                <a:spcPct val="100000"/>
              </a:lnSpc>
              <a:spcBef>
                <a:spcPts val="0"/>
              </a:spcBef>
              <a:spcAft>
                <a:spcPts val="0"/>
              </a:spcAft>
              <a:buSzPct val="75856"/>
              <a:buChar char="•"/>
            </a:pPr>
            <a:r>
              <a:rPr b="1" lang="en-US" sz="4141"/>
              <a:t>Bidirectional</a:t>
            </a:r>
            <a:endParaRPr b="1" sz="4141"/>
          </a:p>
          <a:p>
            <a:pPr indent="-398187" lvl="0" marL="457200" rtl="0" algn="l">
              <a:lnSpc>
                <a:spcPct val="100000"/>
              </a:lnSpc>
              <a:spcBef>
                <a:spcPts val="0"/>
              </a:spcBef>
              <a:spcAft>
                <a:spcPts val="0"/>
              </a:spcAft>
              <a:buSzPct val="75856"/>
              <a:buChar char="•"/>
            </a:pPr>
            <a:r>
              <a:rPr lang="en-US" sz="4141"/>
              <a:t>Content generated by the </a:t>
            </a:r>
            <a:r>
              <a:rPr b="1" lang="en-US" sz="4141"/>
              <a:t>webmaster</a:t>
            </a:r>
            <a:r>
              <a:rPr lang="en-US" sz="4141"/>
              <a:t> and the </a:t>
            </a:r>
            <a:r>
              <a:rPr b="1" lang="en-US" sz="4141"/>
              <a:t>user</a:t>
            </a:r>
            <a:r>
              <a:rPr lang="en-US" sz="4141"/>
              <a:t>.</a:t>
            </a:r>
            <a:endParaRPr sz="4141"/>
          </a:p>
          <a:p>
            <a:pPr indent="-398187" lvl="0" marL="457200" rtl="0" algn="l">
              <a:lnSpc>
                <a:spcPct val="100000"/>
              </a:lnSpc>
              <a:spcBef>
                <a:spcPts val="0"/>
              </a:spcBef>
              <a:spcAft>
                <a:spcPts val="0"/>
              </a:spcAft>
              <a:buSzPct val="75856"/>
              <a:buChar char="•"/>
            </a:pPr>
            <a:r>
              <a:rPr lang="en-US" sz="4141"/>
              <a:t>Anyone can create content: comments, documents, videos...</a:t>
            </a:r>
            <a:endParaRPr sz="4141"/>
          </a:p>
          <a:p>
            <a:pPr indent="-398187" lvl="0" marL="457200" rtl="0" algn="l">
              <a:lnSpc>
                <a:spcPct val="100000"/>
              </a:lnSpc>
              <a:spcBef>
                <a:spcPts val="0"/>
              </a:spcBef>
              <a:spcAft>
                <a:spcPts val="0"/>
              </a:spcAft>
              <a:buSzPct val="75856"/>
              <a:buChar char="•"/>
            </a:pPr>
            <a:r>
              <a:rPr lang="en-US" sz="4141"/>
              <a:t>More dynamism: databases, direct interaction with the user.</a:t>
            </a:r>
            <a:endParaRPr sz="4141"/>
          </a:p>
          <a:p>
            <a:pPr indent="-398187" lvl="0" marL="457200" rtl="0" algn="l">
              <a:lnSpc>
                <a:spcPct val="100000"/>
              </a:lnSpc>
              <a:spcBef>
                <a:spcPts val="0"/>
              </a:spcBef>
              <a:spcAft>
                <a:spcPts val="0"/>
              </a:spcAft>
              <a:buSzPct val="75856"/>
              <a:buChar char="•"/>
            </a:pPr>
            <a:r>
              <a:rPr lang="en-US" sz="4141"/>
              <a:t>Web 2.0: three concepts... (next)</a:t>
            </a:r>
            <a:endParaRPr sz="4141"/>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g302d1448f67_0_21"/>
          <p:cNvPicPr preferRelativeResize="0"/>
          <p:nvPr/>
        </p:nvPicPr>
        <p:blipFill>
          <a:blip r:embed="rId3">
            <a:alphaModFix/>
          </a:blip>
          <a:stretch>
            <a:fillRect/>
          </a:stretch>
        </p:blipFill>
        <p:spPr>
          <a:xfrm>
            <a:off x="2058950" y="1407179"/>
            <a:ext cx="7643306" cy="4862371"/>
          </a:xfrm>
          <a:prstGeom prst="rect">
            <a:avLst/>
          </a:prstGeom>
          <a:noFill/>
          <a:ln>
            <a:noFill/>
          </a:ln>
        </p:spPr>
      </p:pic>
      <p:sp>
        <p:nvSpPr>
          <p:cNvPr id="105" name="Google Shape;105;g302d1448f67_0_21"/>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Web 2.0 concepts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02d1448f67_0_27"/>
          <p:cNvSpPr txBox="1"/>
          <p:nvPr>
            <p:ph type="title"/>
          </p:nvPr>
        </p:nvSpPr>
        <p:spPr>
          <a:xfrm>
            <a:off x="838200" y="365129"/>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Web 3.0 - Semantic Web</a:t>
            </a:r>
            <a:endParaRPr/>
          </a:p>
        </p:txBody>
      </p:sp>
      <p:sp>
        <p:nvSpPr>
          <p:cNvPr id="111" name="Google Shape;111;g302d1448f67_0_27"/>
          <p:cNvSpPr txBox="1"/>
          <p:nvPr>
            <p:ph idx="1" type="body"/>
          </p:nvPr>
        </p:nvSpPr>
        <p:spPr>
          <a:xfrm>
            <a:off x="527550" y="1611925"/>
            <a:ext cx="10826400" cy="4564800"/>
          </a:xfrm>
          <a:prstGeom prst="rect">
            <a:avLst/>
          </a:prstGeom>
        </p:spPr>
        <p:txBody>
          <a:bodyPr anchorCtr="0" anchor="t" bIns="45700" lIns="91425" spcFirstLastPara="1" rIns="91425" wrap="square" tIns="45700">
            <a:noAutofit/>
          </a:bodyPr>
          <a:lstStyle/>
          <a:p>
            <a:pPr indent="-349250" lvl="0" marL="457200" rtl="0" algn="l">
              <a:lnSpc>
                <a:spcPct val="80000"/>
              </a:lnSpc>
              <a:spcBef>
                <a:spcPts val="1000"/>
              </a:spcBef>
              <a:spcAft>
                <a:spcPts val="0"/>
              </a:spcAft>
              <a:buSzPts val="1900"/>
              <a:buChar char="•"/>
            </a:pPr>
            <a:r>
              <a:rPr lang="en-US" sz="2900"/>
              <a:t>The </a:t>
            </a:r>
            <a:r>
              <a:rPr b="1" lang="en-US" sz="2900"/>
              <a:t>Semantic</a:t>
            </a:r>
            <a:r>
              <a:rPr lang="en-US" sz="2900"/>
              <a:t> </a:t>
            </a:r>
            <a:r>
              <a:rPr b="1" lang="en-US" sz="2900"/>
              <a:t>Web</a:t>
            </a:r>
            <a:r>
              <a:rPr lang="en-US" sz="2900"/>
              <a:t>: WWW extension that seeks to give meaning and context to data</a:t>
            </a:r>
            <a:endParaRPr sz="2900"/>
          </a:p>
          <a:p>
            <a:pPr indent="-349250" lvl="0" marL="457200" rtl="0" algn="l">
              <a:lnSpc>
                <a:spcPct val="80000"/>
              </a:lnSpc>
              <a:spcBef>
                <a:spcPts val="0"/>
              </a:spcBef>
              <a:spcAft>
                <a:spcPts val="0"/>
              </a:spcAft>
              <a:buSzPts val="1900"/>
              <a:buChar char="•"/>
            </a:pPr>
            <a:r>
              <a:rPr lang="en-US" sz="2900"/>
              <a:t>Goal: enable </a:t>
            </a:r>
            <a:r>
              <a:rPr b="1" lang="en-US" sz="2900"/>
              <a:t>machines</a:t>
            </a:r>
            <a:r>
              <a:rPr lang="en-US" sz="2900"/>
              <a:t> to </a:t>
            </a:r>
            <a:r>
              <a:rPr b="1" lang="en-US" sz="2900"/>
              <a:t>understand</a:t>
            </a:r>
            <a:r>
              <a:rPr lang="en-US" sz="2900"/>
              <a:t> and process information more intelligently.</a:t>
            </a:r>
            <a:endParaRPr sz="2900"/>
          </a:p>
          <a:p>
            <a:pPr indent="-349250" lvl="0" marL="457200" rtl="0" algn="l">
              <a:lnSpc>
                <a:spcPct val="80000"/>
              </a:lnSpc>
              <a:spcBef>
                <a:spcPts val="0"/>
              </a:spcBef>
              <a:spcAft>
                <a:spcPts val="0"/>
              </a:spcAft>
              <a:buSzPts val="1900"/>
              <a:buChar char="•"/>
            </a:pPr>
            <a:r>
              <a:rPr lang="en-US" sz="2900"/>
              <a:t>Key principles of the Semantic Web include:</a:t>
            </a:r>
            <a:endParaRPr sz="2900"/>
          </a:p>
          <a:p>
            <a:pPr indent="-349250" lvl="1" marL="914400" rtl="0" algn="l">
              <a:lnSpc>
                <a:spcPct val="80000"/>
              </a:lnSpc>
              <a:spcBef>
                <a:spcPts val="0"/>
              </a:spcBef>
              <a:spcAft>
                <a:spcPts val="0"/>
              </a:spcAft>
              <a:buSzPts val="1900"/>
              <a:buChar char="•"/>
            </a:pPr>
            <a:r>
              <a:rPr b="1" lang="en-US" sz="2500"/>
              <a:t>Interoperability</a:t>
            </a:r>
            <a:r>
              <a:rPr lang="en-US" sz="2500"/>
              <a:t>: It facilitates the integration and exchange of data between different systems and applications. Machine-actionable</a:t>
            </a:r>
            <a:endParaRPr sz="2500"/>
          </a:p>
          <a:p>
            <a:pPr indent="-349250" lvl="1" marL="914400" rtl="0" algn="l">
              <a:lnSpc>
                <a:spcPct val="80000"/>
              </a:lnSpc>
              <a:spcBef>
                <a:spcPts val="0"/>
              </a:spcBef>
              <a:spcAft>
                <a:spcPts val="0"/>
              </a:spcAft>
              <a:buSzPts val="1900"/>
              <a:buChar char="•"/>
            </a:pPr>
            <a:r>
              <a:rPr b="1" lang="en-US" sz="2500"/>
              <a:t>Knowledge</a:t>
            </a:r>
            <a:r>
              <a:rPr lang="en-US" sz="2500"/>
              <a:t> </a:t>
            </a:r>
            <a:r>
              <a:rPr b="1" lang="en-US" sz="2500"/>
              <a:t>representation</a:t>
            </a:r>
            <a:r>
              <a:rPr lang="en-US" sz="2500"/>
              <a:t>: Uses ontologies and controlled vocabularies to represent domain knowledge in a formal and explicit way.</a:t>
            </a:r>
            <a:endParaRPr sz="2500"/>
          </a:p>
          <a:p>
            <a:pPr indent="-349250" lvl="1" marL="914400" rtl="0" algn="l">
              <a:lnSpc>
                <a:spcPct val="80000"/>
              </a:lnSpc>
              <a:spcBef>
                <a:spcPts val="0"/>
              </a:spcBef>
              <a:spcAft>
                <a:spcPts val="0"/>
              </a:spcAft>
              <a:buSzPts val="1900"/>
              <a:buChar char="•"/>
            </a:pPr>
            <a:r>
              <a:rPr b="1" lang="en-US" sz="2500"/>
              <a:t>Inference</a:t>
            </a:r>
            <a:r>
              <a:rPr lang="en-US" sz="2500"/>
              <a:t>: Allows automatic inferences on data using logical rules and relationships defined in ontologies. New knowledge from existing data.</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Question about linked data at mentimeter (snapshot)" id="116" name="Google Shape;116;g30a28001f37_0_0"/>
          <p:cNvPicPr preferRelativeResize="0"/>
          <p:nvPr/>
        </p:nvPicPr>
        <p:blipFill>
          <a:blip r:embed="rId3">
            <a:alphaModFix/>
          </a:blip>
          <a:stretch>
            <a:fillRect/>
          </a:stretch>
        </p:blipFill>
        <p:spPr>
          <a:xfrm>
            <a:off x="152400" y="152400"/>
            <a:ext cx="11639550" cy="1724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02d1448f67_0_34"/>
          <p:cNvSpPr txBox="1"/>
          <p:nvPr>
            <p:ph type="title"/>
          </p:nvPr>
        </p:nvSpPr>
        <p:spPr>
          <a:xfrm>
            <a:off x="466950" y="77904"/>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Linked data</a:t>
            </a:r>
            <a:endParaRPr/>
          </a:p>
        </p:txBody>
      </p:sp>
      <p:sp>
        <p:nvSpPr>
          <p:cNvPr id="122" name="Google Shape;122;g302d1448f67_0_34"/>
          <p:cNvSpPr txBox="1"/>
          <p:nvPr>
            <p:ph idx="1" type="body"/>
          </p:nvPr>
        </p:nvSpPr>
        <p:spPr>
          <a:xfrm>
            <a:off x="224700" y="1000375"/>
            <a:ext cx="11619900" cy="5409600"/>
          </a:xfrm>
          <a:prstGeom prst="rect">
            <a:avLst/>
          </a:prstGeom>
        </p:spPr>
        <p:txBody>
          <a:bodyPr anchorCtr="0" anchor="t" bIns="45700" lIns="91425" spcFirstLastPara="1" rIns="91425" wrap="square" tIns="45700">
            <a:noAutofit/>
          </a:bodyPr>
          <a:lstStyle/>
          <a:p>
            <a:pPr indent="-335672" lvl="0" marL="457200" rtl="0" algn="l">
              <a:lnSpc>
                <a:spcPct val="100000"/>
              </a:lnSpc>
              <a:spcBef>
                <a:spcPts val="1000"/>
              </a:spcBef>
              <a:spcAft>
                <a:spcPts val="0"/>
              </a:spcAft>
              <a:buSzPts val="1686"/>
              <a:buChar char="•"/>
            </a:pPr>
            <a:r>
              <a:rPr lang="en-US" sz="2461"/>
              <a:t>Linked Data is a set of </a:t>
            </a:r>
            <a:r>
              <a:rPr b="1" lang="en-US" sz="2461"/>
              <a:t>best practices</a:t>
            </a:r>
            <a:r>
              <a:rPr lang="en-US" sz="2461"/>
              <a:t> for publishing, sharing and connecting data on the web in a structured and linked way. </a:t>
            </a:r>
            <a:endParaRPr sz="2461"/>
          </a:p>
          <a:p>
            <a:pPr indent="-335672" lvl="0" marL="457200" rtl="0" algn="l">
              <a:lnSpc>
                <a:spcPct val="100000"/>
              </a:lnSpc>
              <a:spcBef>
                <a:spcPts val="0"/>
              </a:spcBef>
              <a:spcAft>
                <a:spcPts val="0"/>
              </a:spcAft>
              <a:buSzPts val="1686"/>
              <a:buChar char="•"/>
            </a:pPr>
            <a:r>
              <a:rPr lang="en-US" sz="2461"/>
              <a:t>Proposed by Tim Berners-Lee. Extension of the principles of the original web with the goal of making data more interconnected and accessible to </a:t>
            </a:r>
            <a:r>
              <a:rPr b="1" lang="en-US" sz="2461"/>
              <a:t>machines</a:t>
            </a:r>
            <a:r>
              <a:rPr lang="en-US" sz="2461"/>
              <a:t> and </a:t>
            </a:r>
            <a:r>
              <a:rPr b="1" lang="en-US" sz="2461"/>
              <a:t>humans</a:t>
            </a:r>
            <a:r>
              <a:rPr lang="en-US" sz="2461"/>
              <a:t>.</a:t>
            </a:r>
            <a:endParaRPr sz="2461"/>
          </a:p>
          <a:p>
            <a:pPr indent="-335672" lvl="0" marL="457200" rtl="0" algn="l">
              <a:lnSpc>
                <a:spcPct val="100000"/>
              </a:lnSpc>
              <a:spcBef>
                <a:spcPts val="0"/>
              </a:spcBef>
              <a:spcAft>
                <a:spcPts val="0"/>
              </a:spcAft>
              <a:buSzPts val="1686"/>
              <a:buChar char="•"/>
            </a:pPr>
            <a:r>
              <a:rPr lang="en-US" sz="2461"/>
              <a:t>The fundamental principles:</a:t>
            </a:r>
            <a:endParaRPr sz="2461"/>
          </a:p>
          <a:p>
            <a:pPr indent="-335672" lvl="1" marL="914400" rtl="0" algn="l">
              <a:lnSpc>
                <a:spcPct val="100000"/>
              </a:lnSpc>
              <a:spcBef>
                <a:spcPts val="0"/>
              </a:spcBef>
              <a:spcAft>
                <a:spcPts val="0"/>
              </a:spcAft>
              <a:buSzPts val="1686"/>
              <a:buChar char="•"/>
            </a:pPr>
            <a:r>
              <a:rPr b="1" lang="en-US" sz="2151"/>
              <a:t>URIs</a:t>
            </a:r>
            <a:r>
              <a:rPr lang="en-US" sz="2151"/>
              <a:t>: Each entity or resource must have a globally unique identifier in the form of a URI (Uniform Resource Identifier). </a:t>
            </a:r>
            <a:endParaRPr sz="2151"/>
          </a:p>
          <a:p>
            <a:pPr indent="-335672" lvl="1" marL="914400" rtl="0" algn="l">
              <a:lnSpc>
                <a:spcPct val="100000"/>
              </a:lnSpc>
              <a:spcBef>
                <a:spcPts val="0"/>
              </a:spcBef>
              <a:spcAft>
                <a:spcPts val="0"/>
              </a:spcAft>
              <a:buSzPts val="1686"/>
              <a:buChar char="•"/>
            </a:pPr>
            <a:r>
              <a:rPr b="1" lang="en-US" sz="2151"/>
              <a:t>HTTP</a:t>
            </a:r>
            <a:r>
              <a:rPr lang="en-US" sz="2151"/>
              <a:t>: URIs must resolve through the HTTP protocol, which facilitates the retrieval of information about the resource via the web.</a:t>
            </a:r>
            <a:endParaRPr sz="2151"/>
          </a:p>
          <a:p>
            <a:pPr indent="-335672" lvl="1" marL="914400" rtl="0" algn="l">
              <a:lnSpc>
                <a:spcPct val="100000"/>
              </a:lnSpc>
              <a:spcBef>
                <a:spcPts val="0"/>
              </a:spcBef>
              <a:spcAft>
                <a:spcPts val="0"/>
              </a:spcAft>
              <a:buSzPts val="1686"/>
              <a:buChar char="•"/>
            </a:pPr>
            <a:r>
              <a:rPr b="1" lang="en-US" sz="2151"/>
              <a:t>RDF</a:t>
            </a:r>
            <a:r>
              <a:rPr lang="en-US" sz="2151"/>
              <a:t>: Information about resources should be represented using the RDF (Resource Description Framework) language, which provides a standard model for describing resources and their relationships in form of subject-predicate-object triples.</a:t>
            </a:r>
            <a:endParaRPr sz="2151"/>
          </a:p>
          <a:p>
            <a:pPr indent="-335672" lvl="1" marL="914400" rtl="0" algn="l">
              <a:lnSpc>
                <a:spcPct val="100000"/>
              </a:lnSpc>
              <a:spcBef>
                <a:spcPts val="0"/>
              </a:spcBef>
              <a:spcAft>
                <a:spcPts val="0"/>
              </a:spcAft>
              <a:buSzPts val="1686"/>
              <a:buChar char="•"/>
            </a:pPr>
            <a:r>
              <a:rPr b="1" lang="en-US" sz="2151"/>
              <a:t>RDF</a:t>
            </a:r>
            <a:r>
              <a:rPr lang="en-US" sz="2151"/>
              <a:t> </a:t>
            </a:r>
            <a:r>
              <a:rPr b="1" lang="en-US" sz="2151"/>
              <a:t>links</a:t>
            </a:r>
            <a:r>
              <a:rPr lang="en-US" sz="2151"/>
              <a:t>: Data should include links to other related resources via URIs to enable navigation and interconnection between data.</a:t>
            </a:r>
            <a:endParaRPr sz="2151"/>
          </a:p>
          <a:p>
            <a:pPr indent="0" lvl="0" marL="0" rtl="0" algn="l">
              <a:lnSpc>
                <a:spcPct val="70000"/>
              </a:lnSpc>
              <a:spcBef>
                <a:spcPts val="1000"/>
              </a:spcBef>
              <a:spcAft>
                <a:spcPts val="0"/>
              </a:spcAft>
              <a:buSzPts val="852"/>
              <a:buNone/>
            </a:pPr>
            <a:r>
              <a:t/>
            </a:r>
            <a:endParaRPr sz="227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Skills4Eosc">
      <a:dk1>
        <a:srgbClr val="000000"/>
      </a:dk1>
      <a:lt1>
        <a:srgbClr val="FFFFFF"/>
      </a:lt1>
      <a:dk2>
        <a:srgbClr val="44546A"/>
      </a:dk2>
      <a:lt2>
        <a:srgbClr val="E7E6E6"/>
      </a:lt2>
      <a:accent1>
        <a:srgbClr val="92D050"/>
      </a:accent1>
      <a:accent2>
        <a:srgbClr val="0070C0"/>
      </a:accent2>
      <a:accent3>
        <a:srgbClr val="FF9933"/>
      </a:accent3>
      <a:accent4>
        <a:srgbClr val="FF3399"/>
      </a:accent4>
      <a:accent5>
        <a:srgbClr val="3F3F3F"/>
      </a:accent5>
      <a:accent6>
        <a:srgbClr val="A5A5A5"/>
      </a:accent6>
      <a:hlink>
        <a:srgbClr val="0563C1"/>
      </a:hlink>
      <a:folHlink>
        <a:srgbClr val="1F38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2022-09-22T13:19:16Z</dcterms:created>
  <dc:creator>Federica Tanlongo</dc:creator>
</cp:coreProperties>
</file>